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2"/>
  </p:sldMasterIdLst>
  <p:notesMasterIdLst>
    <p:notesMasterId r:id="rId8"/>
  </p:notesMasterIdLst>
  <p:handoutMasterIdLst>
    <p:handoutMasterId r:id="rId9"/>
  </p:handoutMasterIdLst>
  <p:sldIdLst>
    <p:sldId id="286" r:id="rId3"/>
    <p:sldId id="293" r:id="rId4"/>
    <p:sldId id="294" r:id="rId5"/>
    <p:sldId id="295" r:id="rId6"/>
    <p:sldId id="296" r:id="rId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DF"/>
    <a:srgbClr val="669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8EBFF-3578-4B78-8014-7BBE446E6450}" v="1" dt="2023-01-18T14:17:45.15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80395" autoAdjust="0"/>
  </p:normalViewPr>
  <p:slideViewPr>
    <p:cSldViewPr>
      <p:cViewPr varScale="1">
        <p:scale>
          <a:sx n="85" d="100"/>
          <a:sy n="85" d="100"/>
        </p:scale>
        <p:origin x="76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b8ad05f74a094cb0" Type="http://schemas.openxmlformats.org/officeDocument/2006/relationships/customXml" Target="/customXML/item2.xml"/><Relationship Id="rId2" Type="http://schemas.openxmlformats.org/officeDocument/2006/relationships/slideMaster" Target="slideMasters/slideMaster1.xml"/><Relationship Id="rId16" Type="http://schemas.openxmlformats.org/officeDocument/2006/relationships/customXml" Target="../customXML/item3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83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C98F8-B521-4548-ACB4-457EA45870B6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836" y="9428009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732EB-7FE6-445B-A24F-9A7E8200E0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45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83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891DD-E804-49A3-B36E-79473892C091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836" y="9428009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B0745-8F8E-48DE-8644-5A7DBFC8D6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5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B0745-8F8E-48DE-8644-5A7DBFC8D61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92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009BD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009BD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009BD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300" y="2405872"/>
            <a:ext cx="8089399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rgbClr val="009BD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9" name="object 4"/>
          <p:cNvSpPr/>
          <p:nvPr userDrawn="1"/>
        </p:nvSpPr>
        <p:spPr>
          <a:xfrm>
            <a:off x="539995" y="683999"/>
            <a:ext cx="8064500" cy="0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8064004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009BD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91F9D0-5326-967E-EE1B-B6840E8F634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245099" y="132145"/>
            <a:ext cx="1371600" cy="5518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Keith.Willcock@gov.sco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299" y="2781300"/>
            <a:ext cx="8089399" cy="1077218"/>
          </a:xfrm>
        </p:spPr>
        <p:txBody>
          <a:bodyPr/>
          <a:lstStyle/>
          <a:p>
            <a:pPr algn="ctr"/>
            <a:r>
              <a:rPr lang="en-GB" dirty="0"/>
              <a:t>SG Update – </a:t>
            </a:r>
            <a:r>
              <a:rPr lang="en-GB" dirty="0" err="1"/>
              <a:t>ScotWind</a:t>
            </a:r>
            <a:br>
              <a:rPr lang="en-GB" dirty="0"/>
            </a:br>
            <a:r>
              <a:rPr lang="en-GB" dirty="0"/>
              <a:t>Practical Measures to Enable Rollout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11117A-FB37-90E3-3F5F-67A3E052A875}"/>
              </a:ext>
            </a:extLst>
          </p:cNvPr>
          <p:cNvGrpSpPr/>
          <p:nvPr/>
        </p:nvGrpSpPr>
        <p:grpSpPr>
          <a:xfrm>
            <a:off x="0" y="4963795"/>
            <a:ext cx="9144000" cy="1894205"/>
            <a:chOff x="0" y="4963795"/>
            <a:chExt cx="9144000" cy="1894205"/>
          </a:xfrm>
        </p:grpSpPr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10451D60-0D35-7AD9-FBE8-59CEEE5568CE}"/>
                </a:ext>
              </a:extLst>
            </p:cNvPr>
            <p:cNvSpPr/>
            <p:nvPr/>
          </p:nvSpPr>
          <p:spPr>
            <a:xfrm>
              <a:off x="0" y="4963795"/>
              <a:ext cx="9144000" cy="1894205"/>
            </a:xfrm>
            <a:custGeom>
              <a:avLst/>
              <a:gdLst/>
              <a:ahLst/>
              <a:cxnLst/>
              <a:rect l="l" t="t" r="r" b="b"/>
              <a:pathLst>
                <a:path w="9144000" h="1894204">
                  <a:moveTo>
                    <a:pt x="0" y="1248520"/>
                  </a:moveTo>
                  <a:lnTo>
                    <a:pt x="0" y="1893978"/>
                  </a:lnTo>
                  <a:lnTo>
                    <a:pt x="9144000" y="1893978"/>
                  </a:lnTo>
                  <a:lnTo>
                    <a:pt x="9144000" y="1250688"/>
                  </a:lnTo>
                  <a:lnTo>
                    <a:pt x="203169" y="1250688"/>
                  </a:lnTo>
                  <a:lnTo>
                    <a:pt x="56396" y="1249643"/>
                  </a:lnTo>
                  <a:lnTo>
                    <a:pt x="0" y="1248520"/>
                  </a:lnTo>
                  <a:close/>
                </a:path>
                <a:path w="9144000" h="1894204">
                  <a:moveTo>
                    <a:pt x="7515869" y="0"/>
                  </a:moveTo>
                  <a:lnTo>
                    <a:pt x="7340978" y="1035"/>
                  </a:lnTo>
                  <a:lnTo>
                    <a:pt x="7113230" y="6243"/>
                  </a:lnTo>
                  <a:lnTo>
                    <a:pt x="6891330" y="15653"/>
                  </a:lnTo>
                  <a:lnTo>
                    <a:pt x="6674875" y="29076"/>
                  </a:lnTo>
                  <a:lnTo>
                    <a:pt x="6463462" y="46324"/>
                  </a:lnTo>
                  <a:lnTo>
                    <a:pt x="6256687" y="67207"/>
                  </a:lnTo>
                  <a:lnTo>
                    <a:pt x="6054147" y="91538"/>
                  </a:lnTo>
                  <a:lnTo>
                    <a:pt x="5855439" y="119127"/>
                  </a:lnTo>
                  <a:lnTo>
                    <a:pt x="5660160" y="149787"/>
                  </a:lnTo>
                  <a:lnTo>
                    <a:pt x="5467906" y="183327"/>
                  </a:lnTo>
                  <a:lnTo>
                    <a:pt x="5278273" y="219561"/>
                  </a:lnTo>
                  <a:lnTo>
                    <a:pt x="5044306" y="268352"/>
                  </a:lnTo>
                  <a:lnTo>
                    <a:pt x="4813017" y="320688"/>
                  </a:lnTo>
                  <a:lnTo>
                    <a:pt x="4537899" y="387651"/>
                  </a:lnTo>
                  <a:lnTo>
                    <a:pt x="4172958" y="482949"/>
                  </a:lnTo>
                  <a:lnTo>
                    <a:pt x="2510764" y="947914"/>
                  </a:lnTo>
                  <a:lnTo>
                    <a:pt x="2385280" y="980064"/>
                  </a:lnTo>
                  <a:lnTo>
                    <a:pt x="2261179" y="1009976"/>
                  </a:lnTo>
                  <a:lnTo>
                    <a:pt x="2138549" y="1037721"/>
                  </a:lnTo>
                  <a:lnTo>
                    <a:pt x="2017476" y="1063374"/>
                  </a:lnTo>
                  <a:lnTo>
                    <a:pt x="1898047" y="1087008"/>
                  </a:lnTo>
                  <a:lnTo>
                    <a:pt x="1780348" y="1108696"/>
                  </a:lnTo>
                  <a:lnTo>
                    <a:pt x="1607234" y="1137737"/>
                  </a:lnTo>
                  <a:lnTo>
                    <a:pt x="1438500" y="1162812"/>
                  </a:lnTo>
                  <a:lnTo>
                    <a:pt x="1274439" y="1184165"/>
                  </a:lnTo>
                  <a:lnTo>
                    <a:pt x="1115343" y="1202044"/>
                  </a:lnTo>
                  <a:lnTo>
                    <a:pt x="961504" y="1216697"/>
                  </a:lnTo>
                  <a:lnTo>
                    <a:pt x="813215" y="1228369"/>
                  </a:lnTo>
                  <a:lnTo>
                    <a:pt x="670768" y="1237308"/>
                  </a:lnTo>
                  <a:lnTo>
                    <a:pt x="534456" y="1243760"/>
                  </a:lnTo>
                  <a:lnTo>
                    <a:pt x="362753" y="1248922"/>
                  </a:lnTo>
                  <a:lnTo>
                    <a:pt x="203169" y="1250688"/>
                  </a:lnTo>
                  <a:lnTo>
                    <a:pt x="9144000" y="1250688"/>
                  </a:lnTo>
                  <a:lnTo>
                    <a:pt x="9144000" y="89750"/>
                  </a:lnTo>
                  <a:lnTo>
                    <a:pt x="8893218" y="64584"/>
                  </a:lnTo>
                  <a:lnTo>
                    <a:pt x="8648370" y="44420"/>
                  </a:lnTo>
                  <a:lnTo>
                    <a:pt x="8333167" y="24282"/>
                  </a:lnTo>
                  <a:lnTo>
                    <a:pt x="7994187" y="9297"/>
                  </a:lnTo>
                  <a:lnTo>
                    <a:pt x="7754822" y="2598"/>
                  </a:lnTo>
                  <a:lnTo>
                    <a:pt x="7515869" y="0"/>
                  </a:lnTo>
                  <a:close/>
                </a:path>
              </a:pathLst>
            </a:custGeom>
            <a:solidFill>
              <a:srgbClr val="009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8">
              <a:extLst>
                <a:ext uri="{FF2B5EF4-FFF2-40B4-BE49-F238E27FC236}">
                  <a16:creationId xmlns:a16="http://schemas.microsoft.com/office/drawing/2014/main" id="{390B8C26-6268-66E4-E3CB-505B4E4FCFC3}"/>
                </a:ext>
              </a:extLst>
            </p:cNvPr>
            <p:cNvSpPr/>
            <p:nvPr/>
          </p:nvSpPr>
          <p:spPr>
            <a:xfrm>
              <a:off x="0" y="5091430"/>
              <a:ext cx="9144000" cy="1766570"/>
            </a:xfrm>
            <a:custGeom>
              <a:avLst/>
              <a:gdLst/>
              <a:ahLst/>
              <a:cxnLst/>
              <a:rect l="l" t="t" r="r" b="b"/>
              <a:pathLst>
                <a:path w="9144000" h="1766570">
                  <a:moveTo>
                    <a:pt x="7639435" y="0"/>
                  </a:moveTo>
                  <a:lnTo>
                    <a:pt x="7523979" y="497"/>
                  </a:lnTo>
                  <a:lnTo>
                    <a:pt x="7410076" y="2662"/>
                  </a:lnTo>
                  <a:lnTo>
                    <a:pt x="7297679" y="6449"/>
                  </a:lnTo>
                  <a:lnTo>
                    <a:pt x="7186743" y="11811"/>
                  </a:lnTo>
                  <a:lnTo>
                    <a:pt x="7077220" y="18704"/>
                  </a:lnTo>
                  <a:lnTo>
                    <a:pt x="6969065" y="27082"/>
                  </a:lnTo>
                  <a:lnTo>
                    <a:pt x="6862230" y="36899"/>
                  </a:lnTo>
                  <a:lnTo>
                    <a:pt x="6756671" y="48108"/>
                  </a:lnTo>
                  <a:lnTo>
                    <a:pt x="6652339" y="60666"/>
                  </a:lnTo>
                  <a:lnTo>
                    <a:pt x="6549190" y="74525"/>
                  </a:lnTo>
                  <a:lnTo>
                    <a:pt x="6447176" y="89640"/>
                  </a:lnTo>
                  <a:lnTo>
                    <a:pt x="6346251" y="105965"/>
                  </a:lnTo>
                  <a:lnTo>
                    <a:pt x="6196805" y="132623"/>
                  </a:lnTo>
                  <a:lnTo>
                    <a:pt x="6049548" y="161748"/>
                  </a:lnTo>
                  <a:lnTo>
                    <a:pt x="5904325" y="193184"/>
                  </a:lnTo>
                  <a:lnTo>
                    <a:pt x="5760980" y="226778"/>
                  </a:lnTo>
                  <a:lnTo>
                    <a:pt x="5619354" y="262376"/>
                  </a:lnTo>
                  <a:lnTo>
                    <a:pt x="5479293" y="299824"/>
                  </a:lnTo>
                  <a:lnTo>
                    <a:pt x="5294707" y="352364"/>
                  </a:lnTo>
                  <a:lnTo>
                    <a:pt x="5112252" y="407552"/>
                  </a:lnTo>
                  <a:lnTo>
                    <a:pt x="4886617" y="479703"/>
                  </a:lnTo>
                  <a:lnTo>
                    <a:pt x="4618465" y="569987"/>
                  </a:lnTo>
                  <a:lnTo>
                    <a:pt x="3550006" y="947515"/>
                  </a:lnTo>
                  <a:lnTo>
                    <a:pt x="3185932" y="1069924"/>
                  </a:lnTo>
                  <a:lnTo>
                    <a:pt x="2954052" y="1143268"/>
                  </a:lnTo>
                  <a:lnTo>
                    <a:pt x="2765556" y="1199610"/>
                  </a:lnTo>
                  <a:lnTo>
                    <a:pt x="2573999" y="1253480"/>
                  </a:lnTo>
                  <a:lnTo>
                    <a:pt x="2385280" y="1303050"/>
                  </a:lnTo>
                  <a:lnTo>
                    <a:pt x="2199675" y="1348496"/>
                  </a:lnTo>
                  <a:lnTo>
                    <a:pt x="2017476" y="1389996"/>
                  </a:lnTo>
                  <a:lnTo>
                    <a:pt x="1838976" y="1427724"/>
                  </a:lnTo>
                  <a:lnTo>
                    <a:pt x="1664466" y="1461857"/>
                  </a:lnTo>
                  <a:lnTo>
                    <a:pt x="1438500" y="1502078"/>
                  </a:lnTo>
                  <a:lnTo>
                    <a:pt x="1220840" y="1536635"/>
                  </a:lnTo>
                  <a:lnTo>
                    <a:pt x="1012181" y="1565945"/>
                  </a:lnTo>
                  <a:lnTo>
                    <a:pt x="813215" y="1590424"/>
                  </a:lnTo>
                  <a:lnTo>
                    <a:pt x="624635" y="1610489"/>
                  </a:lnTo>
                  <a:lnTo>
                    <a:pt x="404570" y="1629996"/>
                  </a:lnTo>
                  <a:lnTo>
                    <a:pt x="203169" y="1644070"/>
                  </a:lnTo>
                  <a:lnTo>
                    <a:pt x="0" y="1654432"/>
                  </a:lnTo>
                  <a:lnTo>
                    <a:pt x="0" y="1766482"/>
                  </a:lnTo>
                  <a:lnTo>
                    <a:pt x="9144000" y="1766482"/>
                  </a:lnTo>
                  <a:lnTo>
                    <a:pt x="9144000" y="106361"/>
                  </a:lnTo>
                  <a:lnTo>
                    <a:pt x="8986688" y="85734"/>
                  </a:lnTo>
                  <a:lnTo>
                    <a:pt x="8797203" y="64210"/>
                  </a:lnTo>
                  <a:lnTo>
                    <a:pt x="8597467" y="45166"/>
                  </a:lnTo>
                  <a:lnTo>
                    <a:pt x="8387339" y="28909"/>
                  </a:lnTo>
                  <a:lnTo>
                    <a:pt x="8166679" y="15747"/>
                  </a:lnTo>
                  <a:lnTo>
                    <a:pt x="7935345" y="5988"/>
                  </a:lnTo>
                  <a:lnTo>
                    <a:pt x="7756490" y="1215"/>
                  </a:lnTo>
                  <a:lnTo>
                    <a:pt x="7639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E4B768C7-9BE8-F75A-0C1E-B685245878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9091" y="5974715"/>
              <a:ext cx="2533650" cy="47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1467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850106"/>
          </a:xfrm>
        </p:spPr>
        <p:txBody>
          <a:bodyPr>
            <a:noAutofit/>
          </a:bodyPr>
          <a:lstStyle/>
          <a:p>
            <a:r>
              <a:rPr lang="en-GB" sz="2000" b="1" dirty="0" err="1"/>
              <a:t>SCOTWIND</a:t>
            </a:r>
            <a:r>
              <a:rPr lang="en-GB" sz="2000" b="1" dirty="0"/>
              <a:t> – PRACTICAL MEASURES TO ENABLE ROLLOUT</a:t>
            </a:r>
            <a:br>
              <a:rPr lang="en-GB" sz="2000" b="1" dirty="0"/>
            </a:br>
            <a:br>
              <a:rPr lang="en-GB" sz="2000" b="1" dirty="0"/>
            </a:br>
            <a:r>
              <a:rPr lang="en-GB" sz="2000" b="1" dirty="0"/>
              <a:t>		              </a:t>
            </a:r>
            <a:r>
              <a:rPr lang="en-GB" sz="2000" b="1" dirty="0">
                <a:solidFill>
                  <a:schemeClr val="tx1"/>
                </a:solidFill>
              </a:rPr>
              <a:t>What is </a:t>
            </a:r>
            <a:r>
              <a:rPr lang="en-GB" sz="2000" b="1" dirty="0" err="1">
                <a:solidFill>
                  <a:schemeClr val="tx1"/>
                </a:solidFill>
              </a:rPr>
              <a:t>ScotWind</a:t>
            </a: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071" y="2057400"/>
            <a:ext cx="3583858" cy="4173448"/>
          </a:xfrm>
        </p:spPr>
      </p:pic>
    </p:spTree>
    <p:extLst>
      <p:ext uri="{BB962C8B-B14F-4D97-AF65-F5344CB8AC3E}">
        <p14:creationId xmlns:p14="http://schemas.microsoft.com/office/powerpoint/2010/main" val="208594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39" y="736377"/>
            <a:ext cx="7886699" cy="530877"/>
          </a:xfrm>
        </p:spPr>
        <p:txBody>
          <a:bodyPr vert="horz" wrap="square" lIns="68580" tIns="34290" rIns="68580" bIns="34290" rtlCol="0" anchor="b">
            <a:normAutofit/>
          </a:bodyPr>
          <a:lstStyle/>
          <a:p>
            <a:r>
              <a:rPr lang="en-GB" sz="2000" b="1" dirty="0" err="1"/>
              <a:t>SCOTWIND</a:t>
            </a:r>
            <a:r>
              <a:rPr lang="en-GB" sz="2000" b="1" dirty="0"/>
              <a:t> – PRACTICAL MEASURES TO ENABLE ROLLOUT</a:t>
            </a:r>
            <a:endParaRPr lang="en-US" sz="2000" b="1" kern="1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4E9C1-9847-86C8-77B1-2D342CA2F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67" t="24353" r="6250" b="4589"/>
          <a:stretch/>
        </p:blipFill>
        <p:spPr>
          <a:xfrm>
            <a:off x="5669346" y="1775084"/>
            <a:ext cx="2803141" cy="36470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B3E2F6-F687-5428-CEF4-B5EF502B3BA2}"/>
              </a:ext>
            </a:extLst>
          </p:cNvPr>
          <p:cNvSpPr txBox="1"/>
          <p:nvPr/>
        </p:nvSpPr>
        <p:spPr>
          <a:xfrm>
            <a:off x="671513" y="1775084"/>
            <a:ext cx="4703246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/>
              <a:t>The Offshore Wind Policy Statement (2020) sets Scotland’s ambition to achieve 8-11GW of off-shore wind in Scottish Waters by 2030 – the required changes to the grid infrastructure are detailed here</a:t>
            </a:r>
          </a:p>
          <a:p>
            <a:endParaRPr lang="en-GB" sz="1900" dirty="0"/>
          </a:p>
          <a:p>
            <a:r>
              <a:rPr lang="en-GB" sz="1900" dirty="0"/>
              <a:t>This is illustrative and more detailed work is underway to show specific locations and designs.</a:t>
            </a:r>
          </a:p>
          <a:p>
            <a:endParaRPr lang="en-GB" sz="1900" dirty="0"/>
          </a:p>
          <a:p>
            <a:r>
              <a:rPr lang="en-GB" sz="1900" dirty="0"/>
              <a:t>A follow-up process is also being undertaken to bring </a:t>
            </a:r>
            <a:r>
              <a:rPr lang="en-GB" sz="1900" dirty="0" err="1"/>
              <a:t>ScotWind</a:t>
            </a:r>
            <a:r>
              <a:rPr lang="en-GB" sz="1900" dirty="0"/>
              <a:t> projects not already included within the HND into scope.  </a:t>
            </a:r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C64A4-7B41-69E7-7907-018FC4712674}"/>
              </a:ext>
            </a:extLst>
          </p:cNvPr>
          <p:cNvSpPr txBox="1"/>
          <p:nvPr/>
        </p:nvSpPr>
        <p:spPr>
          <a:xfrm>
            <a:off x="5669346" y="5422106"/>
            <a:ext cx="29102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National Grid ESO, Pathway to 2030 (July 2022) </a:t>
            </a:r>
          </a:p>
        </p:txBody>
      </p:sp>
    </p:spTree>
    <p:extLst>
      <p:ext uri="{BB962C8B-B14F-4D97-AF65-F5344CB8AC3E}">
        <p14:creationId xmlns:p14="http://schemas.microsoft.com/office/powerpoint/2010/main" val="110472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418883"/>
          </a:xfrm>
        </p:spPr>
        <p:txBody>
          <a:bodyPr>
            <a:normAutofit/>
          </a:bodyPr>
          <a:lstStyle/>
          <a:p>
            <a:r>
              <a:rPr lang="en-GB" sz="1800" b="1" dirty="0" err="1"/>
              <a:t>SCOTWIND</a:t>
            </a:r>
            <a:r>
              <a:rPr lang="en-GB" sz="1800" b="1" dirty="0"/>
              <a:t> – PRACTICAL MEASURES TO ENABLE ROLLOUT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49976"/>
            <a:ext cx="8245187" cy="5079424"/>
          </a:xfrm>
        </p:spPr>
        <p:txBody>
          <a:bodyPr>
            <a:normAutofit fontScale="55000" lnSpcReduction="20000"/>
          </a:bodyPr>
          <a:lstStyle/>
          <a:p>
            <a:r>
              <a:rPr lang="en-GB" sz="3600" b="1" dirty="0">
                <a:solidFill>
                  <a:prstClr val="black"/>
                </a:solidFill>
              </a:rPr>
              <a:t>Resourcing / streamlining processes</a:t>
            </a:r>
          </a:p>
          <a:p>
            <a:endParaRPr lang="en-GB" sz="2850" b="1" dirty="0">
              <a:solidFill>
                <a:prstClr val="black"/>
              </a:solidFill>
            </a:endParaRPr>
          </a:p>
          <a:p>
            <a:pPr marL="557213" indent="-557213">
              <a:buFont typeface="+mj-lt"/>
              <a:buAutoNum type="arabicPeriod"/>
            </a:pPr>
            <a:r>
              <a:rPr lang="en-GB" sz="3100" dirty="0">
                <a:solidFill>
                  <a:prstClr val="black"/>
                </a:solidFill>
              </a:rPr>
              <a:t>Consult on changes to expand PDR for electricity sub-stations - PDR Review Phase 3</a:t>
            </a:r>
          </a:p>
          <a:p>
            <a:pPr marL="557213" indent="-557213">
              <a:buFont typeface="+mj-lt"/>
              <a:buAutoNum type="arabicPeriod"/>
            </a:pPr>
            <a:endParaRPr lang="en-GB" sz="3100" dirty="0">
              <a:solidFill>
                <a:prstClr val="black"/>
              </a:solidFill>
            </a:endParaRPr>
          </a:p>
          <a:p>
            <a:pPr marL="557213" indent="-557213">
              <a:buFont typeface="+mj-lt"/>
              <a:buAutoNum type="arabicPeriod"/>
            </a:pPr>
            <a:r>
              <a:rPr lang="en-GB" sz="3100" dirty="0"/>
              <a:t>Work with HOPS as they develop a model voluntary agreement to provide income towards Planning Authorities’ resources spent as statutory consultees in respect of marine licence applications for offshore renewables</a:t>
            </a:r>
          </a:p>
          <a:p>
            <a:endParaRPr lang="en-GB" sz="2900" dirty="0">
              <a:solidFill>
                <a:prstClr val="black"/>
              </a:solidFill>
            </a:endParaRPr>
          </a:p>
          <a:p>
            <a:r>
              <a:rPr lang="en-GB" sz="3600" b="1" dirty="0">
                <a:solidFill>
                  <a:prstClr val="black"/>
                </a:solidFill>
              </a:rPr>
              <a:t>Building capacity</a:t>
            </a:r>
            <a:endParaRPr lang="en-GB" sz="3600" dirty="0">
              <a:solidFill>
                <a:prstClr val="black"/>
              </a:solidFill>
            </a:endParaRPr>
          </a:p>
          <a:p>
            <a:endParaRPr lang="en-GB" sz="2850" dirty="0">
              <a:solidFill>
                <a:prstClr val="black"/>
              </a:solidFill>
            </a:endParaRPr>
          </a:p>
          <a:p>
            <a:pPr marL="557213" indent="-557213">
              <a:buFont typeface="+mj-lt"/>
              <a:buAutoNum type="arabicPeriod" startAt="3"/>
            </a:pPr>
            <a:r>
              <a:rPr lang="en-GB" sz="3100" dirty="0"/>
              <a:t>Work with the Improvement Service and HOPS to develop and deliver a programme of knowledge and information sharing to upskill the planning workforce and decision-makers (including elected members)</a:t>
            </a:r>
          </a:p>
          <a:p>
            <a:pPr lvl="2"/>
            <a:r>
              <a:rPr lang="en-GB" sz="3100" dirty="0"/>
              <a:t>Hydrogen workshop </a:t>
            </a:r>
            <a:r>
              <a:rPr lang="en-GB" sz="3100" i="1" dirty="0"/>
              <a:t>delivered </a:t>
            </a:r>
            <a:r>
              <a:rPr lang="en-GB" sz="3100" dirty="0"/>
              <a:t>October 2022</a:t>
            </a:r>
          </a:p>
          <a:p>
            <a:pPr lvl="2"/>
            <a:r>
              <a:rPr lang="en-GB" sz="3100" dirty="0"/>
              <a:t>Hydrogen production planning advice – draft in progress</a:t>
            </a:r>
          </a:p>
          <a:p>
            <a:pPr lvl="2"/>
            <a:r>
              <a:rPr lang="en-GB" sz="3100" dirty="0"/>
              <a:t>Grid consenting </a:t>
            </a:r>
            <a:r>
              <a:rPr lang="en-GB" sz="3100" i="1" dirty="0"/>
              <a:t>delivered </a:t>
            </a:r>
            <a:r>
              <a:rPr lang="en-GB" sz="3100" dirty="0"/>
              <a:t>March 2023</a:t>
            </a:r>
          </a:p>
          <a:p>
            <a:pPr marL="685800" lvl="2"/>
            <a:endParaRPr lang="en-GB" sz="3100" dirty="0"/>
          </a:p>
          <a:p>
            <a:pPr marL="557213" indent="-557213">
              <a:buFont typeface="+mj-lt"/>
              <a:buAutoNum type="arabicPeriod" startAt="3"/>
            </a:pPr>
            <a:r>
              <a:rPr lang="en-GB" sz="3100" dirty="0"/>
              <a:t>To facilitate and support regular information and knowledge sharing between SG (PARD, MS, and ECU as relevant) and </a:t>
            </a:r>
            <a:r>
              <a:rPr lang="en-GB" sz="3100" dirty="0" err="1"/>
              <a:t>HoPS</a:t>
            </a:r>
            <a:r>
              <a:rPr lang="en-GB" sz="3100" dirty="0"/>
              <a:t>. </a:t>
            </a:r>
          </a:p>
          <a:p>
            <a:endParaRPr lang="en-GB" sz="3100" dirty="0"/>
          </a:p>
          <a:p>
            <a:pPr marL="557213" indent="-557213">
              <a:buFont typeface="+mj-lt"/>
              <a:buAutoNum type="arabicPeriod" startAt="5"/>
            </a:pPr>
            <a:r>
              <a:rPr lang="en-GB" sz="3100" dirty="0">
                <a:solidFill>
                  <a:prstClr val="black"/>
                </a:solidFill>
              </a:rPr>
              <a:t>SG tracking system (including inputs from </a:t>
            </a:r>
            <a:r>
              <a:rPr lang="en-GB" sz="3100" dirty="0" err="1">
                <a:solidFill>
                  <a:prstClr val="black"/>
                </a:solidFill>
              </a:rPr>
              <a:t>PAs</a:t>
            </a:r>
            <a:r>
              <a:rPr lang="en-GB" sz="3100" dirty="0">
                <a:solidFill>
                  <a:prstClr val="black"/>
                </a:solidFill>
              </a:rPr>
              <a:t>) to identify and monitor key development proposals necessary to support </a:t>
            </a:r>
            <a:r>
              <a:rPr lang="en-GB" sz="3100" dirty="0" err="1">
                <a:solidFill>
                  <a:prstClr val="black"/>
                </a:solidFill>
              </a:rPr>
              <a:t>Scotwind</a:t>
            </a:r>
            <a:r>
              <a:rPr lang="en-GB" sz="3100" dirty="0">
                <a:solidFill>
                  <a:prstClr val="black"/>
                </a:solidFill>
              </a:rPr>
              <a:t>.  </a:t>
            </a:r>
            <a:endParaRPr lang="en-GB" sz="3100" dirty="0"/>
          </a:p>
          <a:p>
            <a:r>
              <a:rPr lang="en-GB" sz="2850" dirty="0"/>
              <a:t> </a:t>
            </a:r>
          </a:p>
          <a:p>
            <a:pPr marL="385763" indent="-385763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374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418883"/>
          </a:xfrm>
        </p:spPr>
        <p:txBody>
          <a:bodyPr>
            <a:normAutofit/>
          </a:bodyPr>
          <a:lstStyle/>
          <a:p>
            <a:r>
              <a:rPr lang="en-GB" sz="1800" b="1" dirty="0" err="1"/>
              <a:t>SCOTWIND</a:t>
            </a:r>
            <a:r>
              <a:rPr lang="en-GB" sz="1800" b="1" dirty="0"/>
              <a:t> – PRACTICAL MEASURES TO ENABLE ROLLOUT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49978"/>
            <a:ext cx="7886700" cy="3939995"/>
          </a:xfrm>
        </p:spPr>
        <p:txBody>
          <a:bodyPr>
            <a:normAutofit/>
          </a:bodyPr>
          <a:lstStyle/>
          <a:p>
            <a:pPr algn="ctr"/>
            <a:endParaRPr lang="en-GB" dirty="0"/>
          </a:p>
          <a:p>
            <a:pPr algn="ctr"/>
            <a:r>
              <a:rPr lang="en-GB" sz="2400" dirty="0"/>
              <a:t>Thank you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Keith Willcock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err="1">
                <a:hlinkClick r:id="rId2"/>
              </a:rPr>
              <a:t>Keith.Willcock@gov.scot</a:t>
            </a:r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362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BD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AC959E81DF5344A81EE9C0E1FF6428" ma:contentTypeVersion="16" ma:contentTypeDescription="Create a new document." ma:contentTypeScope="" ma:versionID="9460d8a6a46bd5d7321d603d02e8c5b9">
  <xsd:schema xmlns:xsd="http://www.w3.org/2001/XMLSchema" xmlns:xs="http://www.w3.org/2001/XMLSchema" xmlns:p="http://schemas.microsoft.com/office/2006/metadata/properties" xmlns:ns2="6677c706-4ea5-4e1d-b8fe-80cbfd22f2a4" xmlns:ns3="78e2f0f0-e568-48bc-b22b-9dc416b58e59" targetNamespace="http://schemas.microsoft.com/office/2006/metadata/properties" ma:root="true" ma:fieldsID="e89974a9cb2bdb0a1d90e358f30c3416" ns2:_="" ns3:_="">
    <xsd:import namespace="6677c706-4ea5-4e1d-b8fe-80cbfd22f2a4"/>
    <xsd:import namespace="78e2f0f0-e568-48bc-b22b-9dc416b58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7c706-4ea5-4e1d-b8fe-80cbfd22f2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68f511a-55f6-4a17-bf66-50620cb4ac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e2f0f0-e568-48bc-b22b-9dc416b58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1026525-baec-4f3f-a9fc-33dd638ff219}" ma:internalName="TaxCatchAll" ma:showField="CatchAllData" ma:web="78e2f0f0-e568-48bc-b22b-9dc416b58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metadata xmlns="http://www.objective.com/ecm/document/metadata/53D26341A57B383EE0540010E0463CCA" version="1.0.0">
  <systemFields>
    <field name="Objective-Id">
      <value order="0">A42486032</value>
    </field>
    <field name="Objective-Title">
      <value order="0">HOPS Event 2023 - Scotwind - practical measures</value>
    </field>
    <field name="Objective-Description">
      <value order="0"/>
    </field>
    <field name="Objective-CreationStamp">
      <value order="0">2023-02-09T13:02:11Z</value>
    </field>
    <field name="Objective-IsApproved">
      <value order="0">false</value>
    </field>
    <field name="Objective-IsPublished">
      <value order="0">true</value>
    </field>
    <field name="Objective-DatePublished">
      <value order="0">2023-03-27T07:50:58Z</value>
    </field>
    <field name="Objective-ModificationStamp">
      <value order="0">2023-03-27T07:50:58Z</value>
    </field>
    <field name="Objective-Owner">
      <value order="0">Willcock, Keith K (u208800)</value>
    </field>
    <field name="Objective-Path">
      <value order="0">Objective Global Folder:SG File Plan:People, communities and living:Planning (town and country):General:Advice and policy: Planning (town and country) - general - Part 2 (2017-):Scotwind: Offshore and Onshore: 2022-2027</value>
    </field>
    <field name="Objective-Parent">
      <value order="0">Scotwind: Offshore and Onshore: 2022-2027</value>
    </field>
    <field name="Objective-State">
      <value order="0">Published</value>
    </field>
    <field name="Objective-VersionId">
      <value order="0">vA64225720</value>
    </field>
    <field name="Objective-Version">
      <value order="0">2.0</value>
    </field>
    <field name="Objective-VersionNumber">
      <value order="0">3</value>
    </field>
    <field name="Objective-VersionComment">
      <value order="0"/>
    </field>
    <field name="Objective-FileNumber">
      <value order="0">POL/38827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72904D-E12C-45D1-AF2C-BAA959F4561B}"/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customXML/itemProps3.xml><?xml version="1.0" encoding="utf-8"?>
<ds:datastoreItem xmlns:ds="http://schemas.openxmlformats.org/officeDocument/2006/customXml" ds:itemID="{03B8A14C-7DC7-4051-9BBB-F1AB89B8689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6866</TotalTime>
  <Words>284</Words>
  <Application>Microsoft Office PowerPoint</Application>
  <PresentationFormat>On-screen Show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SG Update – ScotWind Practical Measures to Enable Rollout</vt:lpstr>
      <vt:lpstr>SCOTWIND – PRACTICAL MEASURES TO ENABLE ROLLOUT                  What is ScotWind?</vt:lpstr>
      <vt:lpstr>SCOTWIND – PRACTICAL MEASURES TO ENABLE ROLLOUT</vt:lpstr>
      <vt:lpstr>SCOTWIND – PRACTICAL MEASURES TO ENABLE ROLLOUT</vt:lpstr>
      <vt:lpstr>SCOTWIND – PRACTICAL MEASURES TO ENABLE ROLLOUT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 TITLE HERE</dc:title>
  <dc:creator>David Clark</dc:creator>
  <cp:lastModifiedBy>Keith Willcock</cp:lastModifiedBy>
  <cp:revision>128</cp:revision>
  <cp:lastPrinted>2017-05-22T07:37:54Z</cp:lastPrinted>
  <dcterms:created xsi:type="dcterms:W3CDTF">2016-05-26T15:41:15Z</dcterms:created>
  <dcterms:modified xsi:type="dcterms:W3CDTF">2023-03-27T07:50:45Z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2016-05-26T00:00:00Z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2016-05-26T00:00:00Z</vt:filetime>
  </property>
  <property fmtid="{D5CDD505-2E9C-101B-9397-08002B2CF9AE}" pid="5" name="Objective-Id">
    <vt:lpwstr>A42486032</vt:lpwstr>
  </property>
  <property fmtid="{D5CDD505-2E9C-101B-9397-08002B2CF9AE}" pid="6" name="Objective-Title">
    <vt:lpwstr>HOPS Event 2023 - Scotwind - practical measures</vt:lpwstr>
  </property>
  <property fmtid="{D5CDD505-2E9C-101B-9397-08002B2CF9AE}" pid="7" name="Objective-Comment">
    <vt:lpwstr/>
  </property>
  <property fmtid="{D5CDD505-2E9C-101B-9397-08002B2CF9AE}" pid="8" name="Objective-CreationStamp">
    <vt:filetime>2023-02-09T13:02:11Z</vt:filetime>
  </property>
  <property fmtid="{D5CDD505-2E9C-101B-9397-08002B2CF9AE}" pid="9" name="Objective-IsApproved">
    <vt:bool>false</vt:bool>
  </property>
  <property fmtid="{D5CDD505-2E9C-101B-9397-08002B2CF9AE}" pid="10" name="Objective-IsPublished">
    <vt:bool>true</vt:bool>
  </property>
  <property fmtid="{D5CDD505-2E9C-101B-9397-08002B2CF9AE}" pid="11" name="Objective-DatePublished">
    <vt:filetime>2023-03-27T07:50:58Z</vt:filetime>
  </property>
  <property fmtid="{D5CDD505-2E9C-101B-9397-08002B2CF9AE}" pid="12" name="Objective-ModificationStamp">
    <vt:filetime>2023-03-27T07:50:58Z</vt:filetime>
  </property>
  <property fmtid="{D5CDD505-2E9C-101B-9397-08002B2CF9AE}" pid="13" name="Objective-Owner">
    <vt:lpwstr>Willcock, Keith K (u208800)</vt:lpwstr>
  </property>
  <property fmtid="{D5CDD505-2E9C-101B-9397-08002B2CF9AE}" pid="14" name="Objective-Path">
    <vt:lpwstr>Objective Global Folder:SG File Plan:People, communities and living:Planning (town and country):General:Advice and policy: Planning (town and country) - general - Part 2 (2017-):Scotwind: Offshore and Onshore: 2022-2027</vt:lpwstr>
  </property>
  <property fmtid="{D5CDD505-2E9C-101B-9397-08002B2CF9AE}" pid="15" name="Objective-Parent">
    <vt:lpwstr>Scotwind: Offshore and Onshore: 2022-2027</vt:lpwstr>
  </property>
  <property fmtid="{D5CDD505-2E9C-101B-9397-08002B2CF9AE}" pid="16" name="Objective-State">
    <vt:lpwstr>Published</vt:lpwstr>
  </property>
  <property fmtid="{D5CDD505-2E9C-101B-9397-08002B2CF9AE}" pid="17" name="Objective-Version">
    <vt:lpwstr>2.0</vt:lpwstr>
  </property>
  <property fmtid="{D5CDD505-2E9C-101B-9397-08002B2CF9AE}" pid="18" name="Objective-VersionNumber">
    <vt:r8>3</vt:r8>
  </property>
  <property fmtid="{D5CDD505-2E9C-101B-9397-08002B2CF9AE}" pid="19" name="Objective-VersionComment">
    <vt:lpwstr/>
  </property>
  <property fmtid="{D5CDD505-2E9C-101B-9397-08002B2CF9AE}" pid="20" name="Objective-FileNumber">
    <vt:lpwstr>POL/38827</vt:lpwstr>
  </property>
  <property fmtid="{D5CDD505-2E9C-101B-9397-08002B2CF9AE}" pid="21" name="Objective-Classification">
    <vt:lpwstr>OFFICIAL</vt:lpwstr>
  </property>
  <property fmtid="{D5CDD505-2E9C-101B-9397-08002B2CF9AE}" pid="22" name="Objective-Caveats">
    <vt:lpwstr>Caveat for access to SG Fileplan</vt:lpwstr>
  </property>
  <property fmtid="{D5CDD505-2E9C-101B-9397-08002B2CF9AE}" pid="23" name="Objective-Date of Original [system]">
    <vt:lpwstr/>
  </property>
  <property fmtid="{D5CDD505-2E9C-101B-9397-08002B2CF9AE}" pid="24" name="Objective-Date Received [system]">
    <vt:lpwstr/>
  </property>
  <property fmtid="{D5CDD505-2E9C-101B-9397-08002B2CF9AE}" pid="25" name="Objective-SG Web Publication - Category [system]">
    <vt:lpwstr/>
  </property>
  <property fmtid="{D5CDD505-2E9C-101B-9397-08002B2CF9AE}" pid="26" name="Objective-SG Web Publication - Category 2 Classification [system]">
    <vt:lpwstr/>
  </property>
  <property fmtid="{D5CDD505-2E9C-101B-9397-08002B2CF9AE}" pid="27" name="Objective-Description">
    <vt:lpwstr/>
  </property>
  <property fmtid="{D5CDD505-2E9C-101B-9397-08002B2CF9AE}" pid="28" name="Objective-VersionId">
    <vt:lpwstr>vA64225720</vt:lpwstr>
  </property>
  <property fmtid="{D5CDD505-2E9C-101B-9397-08002B2CF9AE}" pid="29" name="Objective-Connect Creator">
    <vt:lpwstr/>
  </property>
  <property fmtid="{D5CDD505-2E9C-101B-9397-08002B2CF9AE}" pid="30" name="Objective-Date Received">
    <vt:lpwstr/>
  </property>
  <property fmtid="{D5CDD505-2E9C-101B-9397-08002B2CF9AE}" pid="31" name="Objective-Date of Original">
    <vt:lpwstr/>
  </property>
  <property fmtid="{D5CDD505-2E9C-101B-9397-08002B2CF9AE}" pid="32" name="Objective-SG Web Publication - Category">
    <vt:lpwstr/>
  </property>
  <property fmtid="{D5CDD505-2E9C-101B-9397-08002B2CF9AE}" pid="33" name="Objective-SG Web Publication - Category 2 Classification">
    <vt:lpwstr/>
  </property>
  <property fmtid="{D5CDD505-2E9C-101B-9397-08002B2CF9AE}" pid="34" name="Objective-Connect Creator [system]">
    <vt:lpwstr/>
  </property>
  <property fmtid="{D5CDD505-2E9C-101B-9397-08002B2CF9AE}" pid="35" name="Objective-Required Redaction">
    <vt:lpwstr/>
  </property>
</Properties>
</file>