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handoutMasterIdLst>
    <p:handoutMasterId r:id="rId53"/>
  </p:handoutMasterIdLst>
  <p:sldIdLst>
    <p:sldId id="277" r:id="rId3"/>
    <p:sldId id="287" r:id="rId4"/>
    <p:sldId id="285" r:id="rId5"/>
    <p:sldId id="288" r:id="rId6"/>
    <p:sldId id="289" r:id="rId7"/>
    <p:sldId id="300" r:id="rId8"/>
    <p:sldId id="290" r:id="rId9"/>
    <p:sldId id="301" r:id="rId10"/>
    <p:sldId id="298" r:id="rId11"/>
    <p:sldId id="302" r:id="rId12"/>
    <p:sldId id="291" r:id="rId13"/>
    <p:sldId id="303" r:id="rId14"/>
    <p:sldId id="297" r:id="rId15"/>
    <p:sldId id="304" r:id="rId16"/>
    <p:sldId id="296" r:id="rId17"/>
    <p:sldId id="305" r:id="rId18"/>
    <p:sldId id="295" r:id="rId19"/>
    <p:sldId id="306" r:id="rId20"/>
    <p:sldId id="294" r:id="rId21"/>
    <p:sldId id="307" r:id="rId22"/>
    <p:sldId id="293" r:id="rId23"/>
    <p:sldId id="308" r:id="rId24"/>
    <p:sldId id="292" r:id="rId25"/>
    <p:sldId id="309" r:id="rId26"/>
    <p:sldId id="310" r:id="rId27"/>
    <p:sldId id="299" r:id="rId28"/>
    <p:sldId id="284" r:id="rId29"/>
    <p:sldId id="311" r:id="rId30"/>
    <p:sldId id="278" r:id="rId31"/>
    <p:sldId id="314" r:id="rId32"/>
    <p:sldId id="316" r:id="rId33"/>
    <p:sldId id="317" r:id="rId34"/>
    <p:sldId id="318" r:id="rId35"/>
    <p:sldId id="319" r:id="rId36"/>
    <p:sldId id="313" r:id="rId37"/>
    <p:sldId id="323" r:id="rId38"/>
    <p:sldId id="322" r:id="rId39"/>
    <p:sldId id="321" r:id="rId40"/>
    <p:sldId id="312" r:id="rId41"/>
    <p:sldId id="332" r:id="rId42"/>
    <p:sldId id="335" r:id="rId43"/>
    <p:sldId id="336" r:id="rId44"/>
    <p:sldId id="337" r:id="rId45"/>
    <p:sldId id="338" r:id="rId46"/>
    <p:sldId id="339" r:id="rId47"/>
    <p:sldId id="340" r:id="rId48"/>
    <p:sldId id="341" r:id="rId49"/>
    <p:sldId id="342" r:id="rId50"/>
    <p:sldId id="315" r:id="rId51"/>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696"/>
    <a:srgbClr val="808080"/>
    <a:srgbClr val="B2B2B2"/>
    <a:srgbClr val="0033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4"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sorterViewPr>
    <p:cViewPr>
      <p:scale>
        <a:sx n="100" d="100"/>
        <a:sy n="100" d="100"/>
      </p:scale>
      <p:origin x="0" y="137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887186" cy="496331"/>
          </a:xfrm>
          <a:prstGeom prst="rect">
            <a:avLst/>
          </a:prstGeom>
        </p:spPr>
        <p:txBody>
          <a:bodyPr vert="horz" lIns="94785" tIns="47393" rIns="94785" bIns="47393" rtlCol="0"/>
          <a:lstStyle>
            <a:lvl1pPr algn="l">
              <a:defRPr sz="1200"/>
            </a:lvl1pPr>
          </a:lstStyle>
          <a:p>
            <a:endParaRPr lang="en-GB"/>
          </a:p>
        </p:txBody>
      </p:sp>
      <p:sp>
        <p:nvSpPr>
          <p:cNvPr id="3" name="Date Placeholder 2"/>
          <p:cNvSpPr>
            <a:spLocks noGrp="1"/>
          </p:cNvSpPr>
          <p:nvPr>
            <p:ph type="dt" sz="quarter" idx="1"/>
          </p:nvPr>
        </p:nvSpPr>
        <p:spPr>
          <a:xfrm>
            <a:off x="3774012" y="2"/>
            <a:ext cx="2887186" cy="496331"/>
          </a:xfrm>
          <a:prstGeom prst="rect">
            <a:avLst/>
          </a:prstGeom>
        </p:spPr>
        <p:txBody>
          <a:bodyPr vert="horz" lIns="94785" tIns="47393" rIns="94785" bIns="47393" rtlCol="0"/>
          <a:lstStyle>
            <a:lvl1pPr algn="r">
              <a:defRPr sz="1200"/>
            </a:lvl1pPr>
          </a:lstStyle>
          <a:p>
            <a:fld id="{B3081094-FE34-4283-A83A-3276F3DD02BC}" type="datetimeFigureOut">
              <a:rPr lang="en-GB" smtClean="0"/>
              <a:pPr/>
              <a:t>05/06/2014</a:t>
            </a:fld>
            <a:endParaRPr lang="en-GB"/>
          </a:p>
        </p:txBody>
      </p:sp>
      <p:sp>
        <p:nvSpPr>
          <p:cNvPr id="4" name="Footer Placeholder 3"/>
          <p:cNvSpPr>
            <a:spLocks noGrp="1"/>
          </p:cNvSpPr>
          <p:nvPr>
            <p:ph type="ftr" sz="quarter" idx="2"/>
          </p:nvPr>
        </p:nvSpPr>
        <p:spPr>
          <a:xfrm>
            <a:off x="2" y="9428585"/>
            <a:ext cx="2887186" cy="496331"/>
          </a:xfrm>
          <a:prstGeom prst="rect">
            <a:avLst/>
          </a:prstGeom>
        </p:spPr>
        <p:txBody>
          <a:bodyPr vert="horz" lIns="94785" tIns="47393" rIns="94785" bIns="47393" rtlCol="0" anchor="b"/>
          <a:lstStyle>
            <a:lvl1pPr algn="l">
              <a:defRPr sz="1200"/>
            </a:lvl1pPr>
          </a:lstStyle>
          <a:p>
            <a:endParaRPr lang="en-GB"/>
          </a:p>
        </p:txBody>
      </p:sp>
      <p:sp>
        <p:nvSpPr>
          <p:cNvPr id="5" name="Slide Number Placeholder 4"/>
          <p:cNvSpPr>
            <a:spLocks noGrp="1"/>
          </p:cNvSpPr>
          <p:nvPr>
            <p:ph type="sldNum" sz="quarter" idx="3"/>
          </p:nvPr>
        </p:nvSpPr>
        <p:spPr>
          <a:xfrm>
            <a:off x="3774012" y="9428585"/>
            <a:ext cx="2887186" cy="496331"/>
          </a:xfrm>
          <a:prstGeom prst="rect">
            <a:avLst/>
          </a:prstGeom>
        </p:spPr>
        <p:txBody>
          <a:bodyPr vert="horz" lIns="94785" tIns="47393" rIns="94785" bIns="47393" rtlCol="0" anchor="b"/>
          <a:lstStyle>
            <a:lvl1pPr algn="r">
              <a:defRPr sz="1200"/>
            </a:lvl1pPr>
          </a:lstStyle>
          <a:p>
            <a:fld id="{AC8D9D4B-B705-4D47-A9FD-9CF439EB30B8}" type="slidenum">
              <a:rPr lang="en-GB" smtClean="0"/>
              <a:pPr/>
              <a:t>‹#›</a:t>
            </a:fld>
            <a:endParaRPr lang="en-GB"/>
          </a:p>
        </p:txBody>
      </p:sp>
    </p:spTree>
    <p:extLst>
      <p:ext uri="{BB962C8B-B14F-4D97-AF65-F5344CB8AC3E}">
        <p14:creationId xmlns:p14="http://schemas.microsoft.com/office/powerpoint/2010/main" xmlns="" val="3330803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6939" cy="495793"/>
          </a:xfrm>
          <a:prstGeom prst="rect">
            <a:avLst/>
          </a:prstGeom>
        </p:spPr>
        <p:txBody>
          <a:bodyPr vert="horz" lIns="87481" tIns="43740" rIns="87481" bIns="43740" rtlCol="0"/>
          <a:lstStyle>
            <a:lvl1pPr algn="l">
              <a:defRPr sz="1100"/>
            </a:lvl1pPr>
          </a:lstStyle>
          <a:p>
            <a:endParaRPr lang="en-GB"/>
          </a:p>
        </p:txBody>
      </p:sp>
      <p:sp>
        <p:nvSpPr>
          <p:cNvPr id="3" name="Date Placeholder 2"/>
          <p:cNvSpPr>
            <a:spLocks noGrp="1"/>
          </p:cNvSpPr>
          <p:nvPr>
            <p:ph type="dt" idx="1"/>
          </p:nvPr>
        </p:nvSpPr>
        <p:spPr>
          <a:xfrm>
            <a:off x="3774311" y="1"/>
            <a:ext cx="2886938" cy="495793"/>
          </a:xfrm>
          <a:prstGeom prst="rect">
            <a:avLst/>
          </a:prstGeom>
        </p:spPr>
        <p:txBody>
          <a:bodyPr vert="horz" lIns="87481" tIns="43740" rIns="87481" bIns="43740" rtlCol="0"/>
          <a:lstStyle>
            <a:lvl1pPr algn="r">
              <a:defRPr sz="1100"/>
            </a:lvl1pPr>
          </a:lstStyle>
          <a:p>
            <a:fld id="{81FDEDE2-AED0-4E15-AE2E-1292FC88C7B7}" type="datetimeFigureOut">
              <a:rPr lang="en-GB" smtClean="0"/>
              <a:pPr/>
              <a:t>05/06/2014</a:t>
            </a:fld>
            <a:endParaRPr lang="en-GB"/>
          </a:p>
        </p:txBody>
      </p:sp>
      <p:sp>
        <p:nvSpPr>
          <p:cNvPr id="4" name="Slide Image Placeholder 3"/>
          <p:cNvSpPr>
            <a:spLocks noGrp="1" noRot="1" noChangeAspect="1"/>
          </p:cNvSpPr>
          <p:nvPr>
            <p:ph type="sldImg" idx="2"/>
          </p:nvPr>
        </p:nvSpPr>
        <p:spPr>
          <a:xfrm>
            <a:off x="850900" y="744538"/>
            <a:ext cx="4960938" cy="3722687"/>
          </a:xfrm>
          <a:prstGeom prst="rect">
            <a:avLst/>
          </a:prstGeom>
          <a:noFill/>
          <a:ln w="12700">
            <a:solidFill>
              <a:prstClr val="black"/>
            </a:solidFill>
          </a:ln>
        </p:spPr>
        <p:txBody>
          <a:bodyPr vert="horz" lIns="87481" tIns="43740" rIns="87481" bIns="43740" rtlCol="0" anchor="ctr"/>
          <a:lstStyle/>
          <a:p>
            <a:endParaRPr lang="en-GB"/>
          </a:p>
        </p:txBody>
      </p:sp>
      <p:sp>
        <p:nvSpPr>
          <p:cNvPr id="5" name="Notes Placeholder 4"/>
          <p:cNvSpPr>
            <a:spLocks noGrp="1"/>
          </p:cNvSpPr>
          <p:nvPr>
            <p:ph type="body" sz="quarter" idx="3"/>
          </p:nvPr>
        </p:nvSpPr>
        <p:spPr>
          <a:xfrm>
            <a:off x="667018" y="4714654"/>
            <a:ext cx="5330190" cy="4466756"/>
          </a:xfrm>
          <a:prstGeom prst="rect">
            <a:avLst/>
          </a:prstGeom>
        </p:spPr>
        <p:txBody>
          <a:bodyPr vert="horz" lIns="87481" tIns="43740" rIns="87481" bIns="4374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9305"/>
            <a:ext cx="2886939" cy="495793"/>
          </a:xfrm>
          <a:prstGeom prst="rect">
            <a:avLst/>
          </a:prstGeom>
        </p:spPr>
        <p:txBody>
          <a:bodyPr vert="horz" lIns="87481" tIns="43740" rIns="87481" bIns="43740" rtlCol="0" anchor="b"/>
          <a:lstStyle>
            <a:lvl1pPr algn="l">
              <a:defRPr sz="1100"/>
            </a:lvl1pPr>
          </a:lstStyle>
          <a:p>
            <a:endParaRPr lang="en-GB"/>
          </a:p>
        </p:txBody>
      </p:sp>
      <p:sp>
        <p:nvSpPr>
          <p:cNvPr id="7" name="Slide Number Placeholder 6"/>
          <p:cNvSpPr>
            <a:spLocks noGrp="1"/>
          </p:cNvSpPr>
          <p:nvPr>
            <p:ph type="sldNum" sz="quarter" idx="5"/>
          </p:nvPr>
        </p:nvSpPr>
        <p:spPr>
          <a:xfrm>
            <a:off x="3774311" y="9429305"/>
            <a:ext cx="2886938" cy="495793"/>
          </a:xfrm>
          <a:prstGeom prst="rect">
            <a:avLst/>
          </a:prstGeom>
        </p:spPr>
        <p:txBody>
          <a:bodyPr vert="horz" lIns="87481" tIns="43740" rIns="87481" bIns="43740" rtlCol="0" anchor="b"/>
          <a:lstStyle>
            <a:lvl1pPr algn="r">
              <a:defRPr sz="1100"/>
            </a:lvl1pPr>
          </a:lstStyle>
          <a:p>
            <a:fld id="{339809CE-F93E-4C4F-92ED-C3CD6467F5CF}" type="slidenum">
              <a:rPr lang="en-GB" smtClean="0"/>
              <a:pPr/>
              <a:t>‹#›</a:t>
            </a:fld>
            <a:endParaRPr lang="en-GB"/>
          </a:p>
        </p:txBody>
      </p:sp>
    </p:spTree>
    <p:extLst>
      <p:ext uri="{BB962C8B-B14F-4D97-AF65-F5344CB8AC3E}">
        <p14:creationId xmlns:p14="http://schemas.microsoft.com/office/powerpoint/2010/main" xmlns="" val="4030084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2</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26</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28</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29</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30</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31</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33</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39809CE-F93E-4C4F-92ED-C3CD6467F5CF}" type="slidenum">
              <a:rPr lang="en-GB" smtClean="0"/>
              <a:pPr/>
              <a:t>34</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35</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36</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37</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38</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39</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40</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41</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42</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43</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44</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45</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46</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47</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48</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C7E9D8-0662-4C7C-B055-E806DC4D68B9}" type="slidenum">
              <a:rPr lang="en-GB" smtClean="0">
                <a:solidFill>
                  <a:prstClr val="black"/>
                </a:solidFill>
              </a:rPr>
              <a:pPr/>
              <a:t>49</a:t>
            </a:fld>
            <a:endParaRPr lang="en-GB" dirty="0">
              <a:solidFill>
                <a:prstClr val="black"/>
              </a:solidFill>
            </a:endParaRPr>
          </a:p>
        </p:txBody>
      </p:sp>
    </p:spTree>
    <p:extLst>
      <p:ext uri="{BB962C8B-B14F-4D97-AF65-F5344CB8AC3E}">
        <p14:creationId xmlns:p14="http://schemas.microsoft.com/office/powerpoint/2010/main" xmlns="" val="670360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1588369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427422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614968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131388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179478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307369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1070243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48421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7196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3538460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01E840-60E4-439B-9322-C36CB323D99C}" type="datetimeFigureOut">
              <a:rPr lang="en-GB" smtClean="0"/>
              <a:pPr/>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294670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00583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686768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756184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61253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748532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346399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966363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467846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8972976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741424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26AE24-9A89-4F4B-A61B-E5DD31E87C74}" type="datetimeFigureOut">
              <a:rPr lang="en-US" smtClean="0">
                <a:solidFill>
                  <a:prstClr val="black">
                    <a:tint val="75000"/>
                  </a:prstClr>
                </a:solidFill>
              </a:rPr>
              <a:pPr/>
              <a:t>6/5/2014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FB19F46-16CD-E645-8E1D-19E434C024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19447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1E840-60E4-439B-9322-C36CB323D99C}" type="datetimeFigureOut">
              <a:rPr lang="en-GB" smtClean="0"/>
              <a:pPr/>
              <a:t>05/06/2014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387780-A1D9-4CAC-A8D1-775ED73A6062}" type="slidenum">
              <a:rPr lang="en-GB" smtClean="0"/>
              <a:pPr/>
              <a:t>‹#›</a:t>
            </a:fld>
            <a:endParaRPr lang="en-GB"/>
          </a:p>
        </p:txBody>
      </p:sp>
    </p:spTree>
    <p:extLst>
      <p:ext uri="{BB962C8B-B14F-4D97-AF65-F5344CB8AC3E}">
        <p14:creationId xmlns:p14="http://schemas.microsoft.com/office/powerpoint/2010/main" xmlns="" val="621046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7226AE24-9A89-4F4B-A61B-E5DD31E87C74}" type="datetimeFigureOut">
              <a:rPr lang="en-US" smtClean="0">
                <a:solidFill>
                  <a:prstClr val="black">
                    <a:tint val="75000"/>
                  </a:prstClr>
                </a:solidFill>
              </a:rPr>
              <a:pPr defTabSz="457200"/>
              <a:t>6/5/2014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FB19F46-16CD-E645-8E1D-19E434C02468}"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xmlns="" val="1166531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microsoft.com/office/2007/relationships/hdphoto" Target="../media/hdphoto8.wdp"/></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microsoft.com/office/2007/relationships/hdphoto" Target="../media/hdphoto9.wdp"/></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microsoft.com/office/2007/relationships/hdphoto" Target="../media/hdphoto10.wdp"/></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microsoft.com/office/2007/relationships/hdphoto" Target="../media/hdphoto11.wdp"/></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microsoft.com/office/2007/relationships/hdphoto" Target="../media/hdphoto12.wdp"/></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32.jpe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jpeg"/><Relationship Id="rId7"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47.jpeg"/><Relationship Id="rId5" Type="http://schemas.openxmlformats.org/officeDocument/2006/relationships/image" Target="../media/image2.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8.xml"/><Relationship Id="rId5" Type="http://schemas.openxmlformats.org/officeDocument/2006/relationships/image" Target="../media/image53.jpe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54.jpe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8.xml"/><Relationship Id="rId6" Type="http://schemas.openxmlformats.org/officeDocument/2006/relationships/image" Target="../media/image56.jpeg"/><Relationship Id="rId5" Type="http://schemas.openxmlformats.org/officeDocument/2006/relationships/image" Target="../media/image54.jpeg"/><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57.jpeg"/><Relationship Id="rId5" Type="http://schemas.openxmlformats.org/officeDocument/2006/relationships/image" Target="../media/image54.jpeg"/><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openxmlformats.org/officeDocument/2006/relationships/image" Target="../media/image58.jpeg"/><Relationship Id="rId5" Type="http://schemas.openxmlformats.org/officeDocument/2006/relationships/image" Target="../media/image54.jpe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18.xml"/><Relationship Id="rId5" Type="http://schemas.openxmlformats.org/officeDocument/2006/relationships/image" Target="../media/image59.jpeg"/><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8.xml"/><Relationship Id="rId5" Type="http://schemas.openxmlformats.org/officeDocument/2006/relationships/image" Target="../media/image60.jpeg"/><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18.xml"/><Relationship Id="rId5" Type="http://schemas.openxmlformats.org/officeDocument/2006/relationships/image" Target="../media/image61.jpeg"/><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18.xml"/><Relationship Id="rId5" Type="http://schemas.openxmlformats.org/officeDocument/2006/relationships/image" Target="../media/image62.png"/><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091816" y="2348880"/>
            <a:ext cx="7233315" cy="2616101"/>
          </a:xfrm>
          <a:prstGeom prst="rect">
            <a:avLst/>
          </a:prstGeom>
          <a:noFill/>
        </p:spPr>
        <p:txBody>
          <a:bodyPr wrap="square" rtlCol="0">
            <a:spAutoFit/>
          </a:bodyPr>
          <a:lstStyle/>
          <a:p>
            <a:pPr defTabSz="457200"/>
            <a:r>
              <a:rPr lang="en-GB" sz="3600" b="1" dirty="0" smtClean="0">
                <a:solidFill>
                  <a:prstClr val="black"/>
                </a:solidFill>
                <a:latin typeface="Arial" pitchFamily="34" charset="0"/>
              </a:rPr>
              <a:t>Reflections on Scotland’s </a:t>
            </a:r>
          </a:p>
          <a:p>
            <a:pPr defTabSz="457200"/>
            <a:r>
              <a:rPr lang="en-GB" sz="3600" b="1" dirty="0" smtClean="0">
                <a:solidFill>
                  <a:prstClr val="black"/>
                </a:solidFill>
                <a:latin typeface="Arial" pitchFamily="34" charset="0"/>
              </a:rPr>
              <a:t>Best </a:t>
            </a:r>
            <a:r>
              <a:rPr lang="en-GB" sz="3600" b="1" dirty="0" smtClean="0">
                <a:solidFill>
                  <a:prstClr val="black"/>
                </a:solidFill>
                <a:latin typeface="Arial" pitchFamily="34" charset="0"/>
              </a:rPr>
              <a:t>Places</a:t>
            </a:r>
          </a:p>
          <a:p>
            <a:pPr defTabSz="457200"/>
            <a:endParaRPr lang="en-GB" sz="3600" b="1" dirty="0">
              <a:solidFill>
                <a:prstClr val="black"/>
              </a:solidFill>
              <a:latin typeface="Arial" pitchFamily="34" charset="0"/>
            </a:endParaRPr>
          </a:p>
          <a:p>
            <a:pPr defTabSz="457200"/>
            <a:r>
              <a:rPr lang="en-GB" sz="2800" dirty="0" smtClean="0">
                <a:solidFill>
                  <a:prstClr val="black"/>
                </a:solidFill>
                <a:latin typeface="Arial" pitchFamily="34" charset="0"/>
              </a:rPr>
              <a:t>Stephen Tucker</a:t>
            </a:r>
          </a:p>
          <a:p>
            <a:pPr defTabSz="457200"/>
            <a:r>
              <a:rPr lang="en-GB" sz="2800" dirty="0" smtClean="0">
                <a:solidFill>
                  <a:prstClr val="black"/>
                </a:solidFill>
                <a:latin typeface="Arial" pitchFamily="34" charset="0"/>
              </a:rPr>
              <a:t>Royal </a:t>
            </a:r>
            <a:r>
              <a:rPr lang="en-GB" sz="2800" dirty="0" smtClean="0">
                <a:solidFill>
                  <a:prstClr val="black"/>
                </a:solidFill>
                <a:latin typeface="Arial" pitchFamily="34" charset="0"/>
              </a:rPr>
              <a:t>Town Planning Institute</a:t>
            </a:r>
            <a:endParaRPr lang="en-GB" sz="2800" dirty="0">
              <a:solidFill>
                <a:prstClr val="black"/>
              </a:solidFill>
              <a:latin typeface="Arial" pitchFamily="34" charset="0"/>
            </a:endParaRPr>
          </a:p>
        </p:txBody>
      </p:sp>
    </p:spTree>
    <p:extLst>
      <p:ext uri="{BB962C8B-B14F-4D97-AF65-F5344CB8AC3E}">
        <p14:creationId xmlns:p14="http://schemas.microsoft.com/office/powerpoint/2010/main" xmlns="" val="3117191818"/>
      </p:ext>
    </p:extLst>
  </p:cSld>
  <p:clrMapOvr>
    <a:masterClrMapping/>
  </p:clrMapOvr>
  <p:transition spd="slow"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091815" y="1772816"/>
            <a:ext cx="7233315" cy="3539430"/>
          </a:xfrm>
          <a:prstGeom prst="rect">
            <a:avLst/>
          </a:prstGeom>
          <a:noFill/>
        </p:spPr>
        <p:txBody>
          <a:bodyPr wrap="square" rtlCol="0">
            <a:spAutoFit/>
          </a:bodyPr>
          <a:lstStyle/>
          <a:p>
            <a:pPr marL="457200" indent="-457200" defTabSz="457200">
              <a:buFont typeface="Arial" panose="020B0604020202020204" pitchFamily="34" charset="0"/>
              <a:buChar char="•"/>
            </a:pPr>
            <a:r>
              <a:rPr lang="en-GB" sz="2800" dirty="0" smtClean="0">
                <a:solidFill>
                  <a:prstClr val="black"/>
                </a:solidFill>
                <a:latin typeface="Arial" pitchFamily="34" charset="0"/>
              </a:rPr>
              <a:t>December 2013: public call for suggestions</a:t>
            </a:r>
          </a:p>
          <a:p>
            <a:pPr marL="457200" indent="-457200" defTabSz="457200">
              <a:buFont typeface="Arial" panose="020B0604020202020204" pitchFamily="34" charset="0"/>
              <a:buChar char="•"/>
            </a:pPr>
            <a:r>
              <a:rPr lang="en-GB" sz="2800" dirty="0" smtClean="0">
                <a:solidFill>
                  <a:prstClr val="black"/>
                </a:solidFill>
                <a:latin typeface="Arial" pitchFamily="34" charset="0"/>
              </a:rPr>
              <a:t>February 2014: 55 places nominated</a:t>
            </a:r>
          </a:p>
          <a:p>
            <a:pPr marL="457200" indent="-457200" defTabSz="457200">
              <a:buFont typeface="Arial" panose="020B0604020202020204" pitchFamily="34" charset="0"/>
              <a:buChar char="•"/>
            </a:pPr>
            <a:r>
              <a:rPr lang="en-GB" sz="2800" dirty="0" smtClean="0">
                <a:solidFill>
                  <a:prstClr val="black"/>
                </a:solidFill>
                <a:latin typeface="Arial" pitchFamily="34" charset="0"/>
              </a:rPr>
              <a:t>February 2014: Expert Panel meets</a:t>
            </a:r>
          </a:p>
          <a:p>
            <a:pPr marL="457200" indent="-457200" defTabSz="457200">
              <a:buFont typeface="Arial" panose="020B0604020202020204" pitchFamily="34" charset="0"/>
              <a:buChar char="•"/>
            </a:pPr>
            <a:r>
              <a:rPr lang="en-GB" sz="2800" dirty="0" smtClean="0">
                <a:solidFill>
                  <a:prstClr val="black"/>
                </a:solidFill>
                <a:latin typeface="Arial" pitchFamily="34" charset="0"/>
              </a:rPr>
              <a:t>March 2014: shortlist announced</a:t>
            </a:r>
          </a:p>
          <a:p>
            <a:pPr marL="457200" indent="-457200" defTabSz="457200">
              <a:buFont typeface="Arial" panose="020B0604020202020204" pitchFamily="34" charset="0"/>
              <a:buChar char="•"/>
            </a:pPr>
            <a:r>
              <a:rPr lang="en-GB" sz="2800" dirty="0" smtClean="0">
                <a:solidFill>
                  <a:prstClr val="black"/>
                </a:solidFill>
                <a:latin typeface="Arial" pitchFamily="34" charset="0"/>
              </a:rPr>
              <a:t>March 2014: public vote</a:t>
            </a:r>
          </a:p>
          <a:p>
            <a:pPr marL="457200" indent="-457200" defTabSz="457200">
              <a:buFont typeface="Arial" panose="020B0604020202020204" pitchFamily="34" charset="0"/>
              <a:buChar char="•"/>
            </a:pPr>
            <a:r>
              <a:rPr lang="en-GB" sz="2800" dirty="0" smtClean="0">
                <a:solidFill>
                  <a:prstClr val="black"/>
                </a:solidFill>
                <a:latin typeface="Arial" pitchFamily="34" charset="0"/>
              </a:rPr>
              <a:t>7 May: deadline</a:t>
            </a:r>
          </a:p>
          <a:p>
            <a:pPr marL="457200" indent="-457200" defTabSz="457200">
              <a:buFont typeface="Arial" panose="020B0604020202020204" pitchFamily="34" charset="0"/>
              <a:buChar char="•"/>
            </a:pPr>
            <a:r>
              <a:rPr lang="en-GB" sz="2800" dirty="0" smtClean="0">
                <a:solidFill>
                  <a:prstClr val="black"/>
                </a:solidFill>
                <a:latin typeface="Arial" pitchFamily="34" charset="0"/>
              </a:rPr>
              <a:t>June: announcement	</a:t>
            </a:r>
            <a:endParaRPr lang="en-GB" sz="2800" dirty="0">
              <a:solidFill>
                <a:prstClr val="black"/>
              </a:solidFill>
              <a:latin typeface="Arial" pitchFamily="34" charset="0"/>
            </a:endParaRPr>
          </a:p>
        </p:txBody>
      </p:sp>
    </p:spTree>
    <p:extLst>
      <p:ext uri="{BB962C8B-B14F-4D97-AF65-F5344CB8AC3E}">
        <p14:creationId xmlns:p14="http://schemas.microsoft.com/office/powerpoint/2010/main" xmlns="" val="3270219879"/>
      </p:ext>
    </p:extLst>
  </p:cSld>
  <p:clrMapOvr>
    <a:masterClrMapping/>
  </p:clrMapOvr>
  <p:transition spd="slow"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050" name="Picture 2" descr="P:\RTPI Nations\Scotland\General share\Annette O Donnell\Scottish Planner\Issue 156 December 2013\Page 1 - Image.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791580" y="786128"/>
            <a:ext cx="7560840" cy="5262979"/>
          </a:xfrm>
          <a:prstGeom prst="rect">
            <a:avLst/>
          </a:prstGeom>
        </p:spPr>
        <p:txBody>
          <a:bodyPr wrap="square">
            <a:spAutoFit/>
          </a:bodyPr>
          <a:lstStyle/>
          <a:p>
            <a:pPr lvl="0"/>
            <a:r>
              <a:rPr lang="en-GB" sz="2400" b="1" dirty="0" smtClean="0">
                <a:solidFill>
                  <a:prstClr val="white"/>
                </a:solidFill>
                <a:latin typeface="Arial" pitchFamily="34" charset="0"/>
                <a:cs typeface="Arial" pitchFamily="34" charset="0"/>
              </a:rPr>
              <a:t>SCOTLAND’S BEST PLACES</a:t>
            </a:r>
          </a:p>
          <a:p>
            <a:pPr lvl="0"/>
            <a:endParaRPr lang="en-GB" sz="2400" b="1" dirty="0" smtClean="0">
              <a:solidFill>
                <a:prstClr val="white"/>
              </a:solidFill>
              <a:latin typeface="Arial" pitchFamily="34" charset="0"/>
              <a:cs typeface="Arial" pitchFamily="34" charset="0"/>
            </a:endParaRPr>
          </a:p>
          <a:p>
            <a:pPr lvl="0"/>
            <a:r>
              <a:rPr lang="en-GB" sz="2400" b="1" dirty="0" smtClean="0">
                <a:solidFill>
                  <a:prstClr val="white"/>
                </a:solidFill>
                <a:latin typeface="Arial" pitchFamily="34" charset="0"/>
                <a:cs typeface="Arial" pitchFamily="34" charset="0"/>
              </a:rPr>
              <a:t>built</a:t>
            </a:r>
            <a:r>
              <a:rPr lang="en-GB" sz="2400" b="1" dirty="0">
                <a:solidFill>
                  <a:prstClr val="white"/>
                </a:solidFill>
                <a:latin typeface="Arial" pitchFamily="34" charset="0"/>
                <a:cs typeface="Arial" pitchFamily="34" charset="0"/>
              </a:rPr>
              <a:t>, enhanced or protected by planners and the planning system within Scotland since 1914 and that they</a:t>
            </a:r>
            <a:r>
              <a:rPr lang="en-GB" sz="2400" b="1" dirty="0" smtClean="0">
                <a:solidFill>
                  <a:prstClr val="white"/>
                </a:solidFill>
                <a:latin typeface="Arial" pitchFamily="34" charset="0"/>
                <a:cs typeface="Arial" pitchFamily="34" charset="0"/>
              </a:rPr>
              <a:t>:</a:t>
            </a:r>
          </a:p>
          <a:p>
            <a:pPr lvl="0"/>
            <a:endParaRPr lang="en-GB" sz="2400" b="1" dirty="0">
              <a:solidFill>
                <a:prstClr val="white"/>
              </a:solidFill>
              <a:latin typeface="Arial" pitchFamily="34" charset="0"/>
              <a:cs typeface="Arial" pitchFamily="34" charset="0"/>
            </a:endParaRPr>
          </a:p>
          <a:p>
            <a:pPr marL="342900" lvl="0" indent="-342900">
              <a:buFont typeface="Arial" panose="020B0604020202020204" pitchFamily="34" charset="0"/>
              <a:buChar char="•"/>
            </a:pPr>
            <a:r>
              <a:rPr lang="en-GB" sz="2400" b="1" dirty="0" smtClean="0">
                <a:solidFill>
                  <a:prstClr val="white"/>
                </a:solidFill>
                <a:latin typeface="Arial" pitchFamily="34" charset="0"/>
                <a:cs typeface="Arial" pitchFamily="34" charset="0"/>
              </a:rPr>
              <a:t>have </a:t>
            </a:r>
            <a:r>
              <a:rPr lang="en-GB" sz="2400" b="1" dirty="0">
                <a:solidFill>
                  <a:prstClr val="white"/>
                </a:solidFill>
                <a:latin typeface="Arial" pitchFamily="34" charset="0"/>
                <a:cs typeface="Arial" pitchFamily="34" charset="0"/>
              </a:rPr>
              <a:t>had a significant positive and sustainable impact socially, environmentally and economically</a:t>
            </a:r>
          </a:p>
          <a:p>
            <a:pPr marL="342900" lvl="0" indent="-342900">
              <a:buFont typeface="Arial" panose="020B0604020202020204" pitchFamily="34" charset="0"/>
              <a:buChar char="•"/>
            </a:pPr>
            <a:r>
              <a:rPr lang="en-GB" sz="2400" b="1" dirty="0" smtClean="0">
                <a:solidFill>
                  <a:prstClr val="white"/>
                </a:solidFill>
                <a:latin typeface="Arial" pitchFamily="34" charset="0"/>
                <a:cs typeface="Arial" pitchFamily="34" charset="0"/>
              </a:rPr>
              <a:t>are </a:t>
            </a:r>
            <a:r>
              <a:rPr lang="en-GB" sz="2400" b="1" dirty="0">
                <a:solidFill>
                  <a:prstClr val="white"/>
                </a:solidFill>
                <a:latin typeface="Arial" pitchFamily="34" charset="0"/>
                <a:cs typeface="Arial" pitchFamily="34" charset="0"/>
              </a:rPr>
              <a:t>best practice in planning</a:t>
            </a:r>
          </a:p>
          <a:p>
            <a:pPr marL="342900" lvl="0" indent="-342900">
              <a:buFont typeface="Arial" panose="020B0604020202020204" pitchFamily="34" charset="0"/>
              <a:buChar char="•"/>
            </a:pPr>
            <a:r>
              <a:rPr lang="en-GB" sz="2400" b="1" dirty="0" smtClean="0">
                <a:solidFill>
                  <a:prstClr val="white"/>
                </a:solidFill>
                <a:latin typeface="Arial" pitchFamily="34" charset="0"/>
                <a:cs typeface="Arial" pitchFamily="34" charset="0"/>
              </a:rPr>
              <a:t>have </a:t>
            </a:r>
            <a:r>
              <a:rPr lang="en-GB" sz="2400" b="1" dirty="0">
                <a:solidFill>
                  <a:prstClr val="white"/>
                </a:solidFill>
                <a:latin typeface="Arial" pitchFamily="34" charset="0"/>
                <a:cs typeface="Arial" pitchFamily="34" charset="0"/>
              </a:rPr>
              <a:t>benefitted from the important role played by planners and the planning </a:t>
            </a:r>
            <a:r>
              <a:rPr lang="en-GB" sz="2400" b="1" dirty="0" smtClean="0">
                <a:solidFill>
                  <a:prstClr val="white"/>
                </a:solidFill>
                <a:latin typeface="Arial" pitchFamily="34" charset="0"/>
                <a:cs typeface="Arial" pitchFamily="34" charset="0"/>
              </a:rPr>
              <a:t>system</a:t>
            </a:r>
          </a:p>
          <a:p>
            <a:pPr marL="342900" lvl="0" indent="-342900">
              <a:buFont typeface="Arial" panose="020B0604020202020204" pitchFamily="34" charset="0"/>
              <a:buChar char="•"/>
            </a:pPr>
            <a:r>
              <a:rPr lang="en-GB" sz="2400" b="1" dirty="0" smtClean="0">
                <a:solidFill>
                  <a:prstClr val="white"/>
                </a:solidFill>
                <a:latin typeface="Arial" pitchFamily="34" charset="0"/>
                <a:cs typeface="Arial" pitchFamily="34" charset="0"/>
              </a:rPr>
              <a:t>are </a:t>
            </a:r>
            <a:r>
              <a:rPr lang="en-GB" sz="2400" b="1" dirty="0">
                <a:solidFill>
                  <a:prstClr val="white"/>
                </a:solidFill>
                <a:latin typeface="Arial" pitchFamily="34" charset="0"/>
                <a:cs typeface="Arial" pitchFamily="34" charset="0"/>
              </a:rPr>
              <a:t>nationally significant and important to </a:t>
            </a:r>
            <a:r>
              <a:rPr lang="en-GB" sz="2400" b="1" dirty="0" smtClean="0">
                <a:solidFill>
                  <a:prstClr val="white"/>
                </a:solidFill>
                <a:latin typeface="Arial" pitchFamily="34" charset="0"/>
                <a:cs typeface="Arial" pitchFamily="34" charset="0"/>
              </a:rPr>
              <a:t>Scotland</a:t>
            </a:r>
            <a:endParaRPr lang="en-GB" sz="2400" b="1"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xmlns="" val="1159067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a:stretch/>
        </p:blipFill>
        <p:spPr bwMode="auto">
          <a:xfrm>
            <a:off x="920851" y="100935"/>
            <a:ext cx="5796472" cy="38574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cstate="screen">
            <a:extLst>
              <a:ext uri="{28A0092B-C50C-407E-A947-70E740481C1C}">
                <a14:useLocalDpi xmlns:a14="http://schemas.microsoft.com/office/drawing/2010/main" xmlns="" val="0"/>
              </a:ext>
            </a:extLst>
          </a:blip>
          <a:srcRect/>
          <a:stretch/>
        </p:blipFill>
        <p:spPr bwMode="auto">
          <a:xfrm>
            <a:off x="2155005" y="3521824"/>
            <a:ext cx="4317023" cy="325704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1562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RTPI Nations\Scotland\General share\Craig McLaren\Scotlands Best Places\019.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0"/>
            <a:ext cx="4468644"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P:\RTPI Nations\Scotland\General share\Craig McLaren\Scotlands Best Places\DSC09975.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4468644" y="0"/>
            <a:ext cx="4675356"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50321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RTPI Nations\Scotland\General share\Craig McLaren\Scotlands Best Places\019.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0"/>
            <a:ext cx="4468644"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P:\RTPI Nations\Scotland\General share\Craig McLaren\Scotlands Best Places\DSC09975.jpg"/>
          <p:cNvPicPr>
            <a:picLocks noChangeAspect="1" noChangeArrowheads="1"/>
          </p:cNvPicPr>
          <p:nvPr/>
        </p:nvPicPr>
        <p:blipFill>
          <a:blip r:embed="rId5" cstate="screen">
            <a:extLst>
              <a:ext uri="{BEBA8EAE-BF5A-486C-A8C5-ECC9F3942E4B}">
                <a14:imgProps xmlns:a14="http://schemas.microsoft.com/office/drawing/2010/main" xmlns="">
                  <a14:imgLayer r:embed="rId6">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4468644" y="0"/>
            <a:ext cx="4675356"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331640" y="1412776"/>
            <a:ext cx="6552728" cy="5016758"/>
          </a:xfrm>
          <a:prstGeom prst="rect">
            <a:avLst/>
          </a:prstGeom>
          <a:noFill/>
        </p:spPr>
        <p:txBody>
          <a:bodyPr wrap="square" rtlCol="0">
            <a:spAutoFit/>
          </a:bodyPr>
          <a:lstStyle/>
          <a:p>
            <a:r>
              <a:rPr lang="en-GB" sz="3200" dirty="0" smtClean="0">
                <a:solidFill>
                  <a:schemeClr val="bg1"/>
                </a:solidFill>
                <a:latin typeface="Arial" pitchFamily="34" charset="0"/>
              </a:rPr>
              <a:t>Crown Street, The </a:t>
            </a:r>
            <a:r>
              <a:rPr lang="en-GB" sz="3200" dirty="0" err="1" smtClean="0">
                <a:solidFill>
                  <a:schemeClr val="bg1"/>
                </a:solidFill>
                <a:latin typeface="Arial" pitchFamily="34" charset="0"/>
              </a:rPr>
              <a:t>Gorbals</a:t>
            </a:r>
            <a:r>
              <a:rPr lang="en-GB" sz="3200" dirty="0" smtClean="0">
                <a:solidFill>
                  <a:schemeClr val="bg1"/>
                </a:solidFill>
                <a:latin typeface="Arial" pitchFamily="34" charset="0"/>
              </a:rPr>
              <a:t>, Glasgow</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Regeneration</a:t>
            </a:r>
          </a:p>
          <a:p>
            <a:pPr marL="457200" indent="-457200">
              <a:buFont typeface="Arial" panose="020B0604020202020204" pitchFamily="34" charset="0"/>
              <a:buChar char="•"/>
            </a:pPr>
            <a:r>
              <a:rPr lang="en-GB" sz="3200" dirty="0" err="1" smtClean="0">
                <a:solidFill>
                  <a:schemeClr val="bg1"/>
                </a:solidFill>
                <a:latin typeface="Arial" pitchFamily="34" charset="0"/>
              </a:rPr>
              <a:t>Masterplan</a:t>
            </a:r>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Mixed Use</a:t>
            </a:r>
          </a:p>
          <a:p>
            <a:pPr marL="457200" indent="-457200">
              <a:buFont typeface="Arial" panose="020B0604020202020204" pitchFamily="34" charset="0"/>
              <a:buChar char="•"/>
            </a:pPr>
            <a:r>
              <a:rPr lang="en-GB" sz="3200" dirty="0" smtClean="0">
                <a:solidFill>
                  <a:schemeClr val="bg1"/>
                </a:solidFill>
                <a:latin typeface="Arial" pitchFamily="34" charset="0"/>
              </a:rPr>
              <a:t>2000 homes</a:t>
            </a:r>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810170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RTPI Nations\Scotland\General share\Craig McLaren\Scotlands Best Places\dundee.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01546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RTPI Nations\Scotland\General share\Craig McLaren\Scotlands Best Places\dundee.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3539430"/>
          </a:xfrm>
          <a:prstGeom prst="rect">
            <a:avLst/>
          </a:prstGeom>
          <a:noFill/>
        </p:spPr>
        <p:txBody>
          <a:bodyPr wrap="square" rtlCol="0">
            <a:spAutoFit/>
          </a:bodyPr>
          <a:lstStyle/>
          <a:p>
            <a:r>
              <a:rPr lang="en-GB" sz="3200" dirty="0" smtClean="0">
                <a:solidFill>
                  <a:schemeClr val="bg1"/>
                </a:solidFill>
                <a:latin typeface="Arial" pitchFamily="34" charset="0"/>
              </a:rPr>
              <a:t>Dundee Waterfront</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Regeneration</a:t>
            </a:r>
          </a:p>
          <a:p>
            <a:pPr marL="457200" indent="-457200">
              <a:buFont typeface="Arial" panose="020B0604020202020204" pitchFamily="34" charset="0"/>
              <a:buChar char="•"/>
            </a:pPr>
            <a:r>
              <a:rPr lang="en-GB" sz="3200" dirty="0" smtClean="0">
                <a:solidFill>
                  <a:schemeClr val="bg1"/>
                </a:solidFill>
                <a:latin typeface="Arial" pitchFamily="34" charset="0"/>
              </a:rPr>
              <a:t>240 ha</a:t>
            </a:r>
          </a:p>
          <a:p>
            <a:pPr marL="457200" indent="-457200">
              <a:buFont typeface="Arial" panose="020B0604020202020204" pitchFamily="34" charset="0"/>
              <a:buChar char="•"/>
            </a:pPr>
            <a:r>
              <a:rPr lang="en-GB" sz="3200" dirty="0" smtClean="0">
                <a:solidFill>
                  <a:schemeClr val="bg1"/>
                </a:solidFill>
                <a:latin typeface="Arial" pitchFamily="34" charset="0"/>
              </a:rPr>
              <a:t>8km</a:t>
            </a:r>
          </a:p>
          <a:p>
            <a:pPr marL="457200" indent="-457200">
              <a:buFont typeface="Arial" panose="020B0604020202020204" pitchFamily="34" charset="0"/>
              <a:buChar char="•"/>
            </a:pPr>
            <a:r>
              <a:rPr lang="en-GB" sz="3200" dirty="0" smtClean="0">
                <a:solidFill>
                  <a:schemeClr val="bg1"/>
                </a:solidFill>
                <a:latin typeface="Arial" pitchFamily="34" charset="0"/>
              </a:rPr>
              <a:t>Five focussed areas</a:t>
            </a:r>
          </a:p>
          <a:p>
            <a:pPr marL="457200" indent="-457200">
              <a:buFont typeface="Arial" panose="020B0604020202020204" pitchFamily="34" charset="0"/>
              <a:buChar char="•"/>
            </a:pPr>
            <a:r>
              <a:rPr lang="en-GB" sz="3200" dirty="0" smtClean="0">
                <a:solidFill>
                  <a:schemeClr val="bg1"/>
                </a:solidFill>
                <a:latin typeface="Arial" pitchFamily="34" charset="0"/>
              </a:rPr>
              <a:t>Ongoing </a:t>
            </a:r>
          </a:p>
        </p:txBody>
      </p:sp>
    </p:spTree>
    <p:extLst>
      <p:ext uri="{BB962C8B-B14F-4D97-AF65-F5344CB8AC3E}">
        <p14:creationId xmlns:p14="http://schemas.microsoft.com/office/powerpoint/2010/main" xmlns="" val="2761272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TPI Nations\Scotland\General share\Craig McLaren\Scotlands Best Places\East Kilbride.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2147301" y="0"/>
            <a:ext cx="4849398"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01399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TPI Nations\Scotland\General share\Craig McLaren\Scotlands Best Places\East Kilbride.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2147301" y="0"/>
            <a:ext cx="4849398"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2147299" y="1196752"/>
            <a:ext cx="4849399" cy="5509200"/>
          </a:xfrm>
          <a:prstGeom prst="rect">
            <a:avLst/>
          </a:prstGeom>
          <a:noFill/>
        </p:spPr>
        <p:txBody>
          <a:bodyPr wrap="square" rtlCol="0">
            <a:spAutoFit/>
          </a:bodyPr>
          <a:lstStyle/>
          <a:p>
            <a:r>
              <a:rPr lang="en-GB" sz="3200" dirty="0" smtClean="0">
                <a:solidFill>
                  <a:schemeClr val="bg1"/>
                </a:solidFill>
                <a:latin typeface="Arial" pitchFamily="34" charset="0"/>
              </a:rPr>
              <a:t>East Kilbride</a:t>
            </a:r>
          </a:p>
          <a:p>
            <a:r>
              <a:rPr lang="en-GB" sz="3200" dirty="0" smtClean="0">
                <a:solidFill>
                  <a:schemeClr val="bg1"/>
                </a:solidFill>
                <a:latin typeface="Arial" pitchFamily="34" charset="0"/>
              </a:rPr>
              <a:t>South Lanarkshire</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New Town</a:t>
            </a:r>
          </a:p>
          <a:p>
            <a:pPr marL="457200" indent="-457200">
              <a:buFont typeface="Arial" panose="020B0604020202020204" pitchFamily="34" charset="0"/>
              <a:buChar char="•"/>
            </a:pPr>
            <a:r>
              <a:rPr lang="en-GB" sz="3200" dirty="0" smtClean="0">
                <a:solidFill>
                  <a:schemeClr val="bg1"/>
                </a:solidFill>
                <a:latin typeface="Arial" pitchFamily="34" charset="0"/>
              </a:rPr>
              <a:t>Regional Plan</a:t>
            </a:r>
          </a:p>
          <a:p>
            <a:pPr marL="457200" indent="-457200">
              <a:buFont typeface="Arial" panose="020B0604020202020204" pitchFamily="34" charset="0"/>
              <a:buChar char="•"/>
            </a:pPr>
            <a:r>
              <a:rPr lang="en-GB" sz="3200" dirty="0" smtClean="0">
                <a:solidFill>
                  <a:schemeClr val="bg1"/>
                </a:solidFill>
                <a:latin typeface="Arial" pitchFamily="34" charset="0"/>
              </a:rPr>
              <a:t>Master Plan</a:t>
            </a:r>
          </a:p>
          <a:p>
            <a:pPr marL="457200" indent="-457200">
              <a:buFont typeface="Arial" panose="020B0604020202020204" pitchFamily="34" charset="0"/>
              <a:buChar char="•"/>
            </a:pPr>
            <a:r>
              <a:rPr lang="en-GB" sz="3200" dirty="0" smtClean="0">
                <a:solidFill>
                  <a:schemeClr val="bg1"/>
                </a:solidFill>
                <a:latin typeface="Arial" pitchFamily="34" charset="0"/>
              </a:rPr>
              <a:t>Development Corp.</a:t>
            </a:r>
          </a:p>
          <a:p>
            <a:pPr marL="457200" indent="-457200">
              <a:buFont typeface="Arial" panose="020B0604020202020204" pitchFamily="34" charset="0"/>
              <a:buChar char="•"/>
            </a:pPr>
            <a:r>
              <a:rPr lang="en-GB" sz="3200" dirty="0" smtClean="0">
                <a:solidFill>
                  <a:schemeClr val="bg1"/>
                </a:solidFill>
                <a:latin typeface="Arial" pitchFamily="34" charset="0"/>
              </a:rPr>
              <a:t>70,000</a:t>
            </a:r>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3488815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P:\RTPI Nations\Scotland\General share\Craig McLaren\Scotlands Best Places\Wheel in motion.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83245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P:\RTPI Nations\Scotland\General share\Craig McLaren\Scotlands Best Places\Wheel in motion.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5016758"/>
          </a:xfrm>
          <a:prstGeom prst="rect">
            <a:avLst/>
          </a:prstGeom>
          <a:noFill/>
        </p:spPr>
        <p:txBody>
          <a:bodyPr wrap="square" rtlCol="0">
            <a:spAutoFit/>
          </a:bodyPr>
          <a:lstStyle/>
          <a:p>
            <a:r>
              <a:rPr lang="en-GB" sz="3200" dirty="0" smtClean="0">
                <a:solidFill>
                  <a:schemeClr val="bg1"/>
                </a:solidFill>
                <a:latin typeface="Arial" pitchFamily="34" charset="0"/>
              </a:rPr>
              <a:t>Forth and Clyde Canal</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Multi authority</a:t>
            </a:r>
          </a:p>
          <a:p>
            <a:pPr marL="457200" indent="-457200">
              <a:buFont typeface="Arial" panose="020B0604020202020204" pitchFamily="34" charset="0"/>
              <a:buChar char="•"/>
            </a:pPr>
            <a:r>
              <a:rPr lang="en-GB" sz="3200" dirty="0" smtClean="0">
                <a:solidFill>
                  <a:schemeClr val="bg1"/>
                </a:solidFill>
                <a:latin typeface="Arial" pitchFamily="34" charset="0"/>
              </a:rPr>
              <a:t>Subject Local Plan</a:t>
            </a:r>
          </a:p>
          <a:p>
            <a:pPr marL="457200" indent="-457200">
              <a:buFont typeface="Arial" panose="020B0604020202020204" pitchFamily="34" charset="0"/>
              <a:buChar char="•"/>
            </a:pPr>
            <a:r>
              <a:rPr lang="en-GB" sz="3200" dirty="0" smtClean="0">
                <a:solidFill>
                  <a:schemeClr val="bg1"/>
                </a:solidFill>
                <a:latin typeface="Arial" pitchFamily="34" charset="0"/>
              </a:rPr>
              <a:t>Canal corridor refurbishment</a:t>
            </a:r>
          </a:p>
          <a:p>
            <a:pPr marL="457200" indent="-457200">
              <a:buFont typeface="Arial" panose="020B0604020202020204" pitchFamily="34" charset="0"/>
              <a:buChar char="•"/>
            </a:pPr>
            <a:r>
              <a:rPr lang="en-GB" sz="3200" dirty="0" smtClean="0">
                <a:solidFill>
                  <a:schemeClr val="bg1"/>
                </a:solidFill>
                <a:latin typeface="Arial" pitchFamily="34" charset="0"/>
              </a:rPr>
              <a:t>Millennium Link</a:t>
            </a:r>
          </a:p>
          <a:p>
            <a:pPr marL="457200" indent="-457200">
              <a:buFont typeface="Arial" panose="020B0604020202020204" pitchFamily="34" charset="0"/>
              <a:buChar char="•"/>
            </a:pPr>
            <a:r>
              <a:rPr lang="en-GB" sz="3200" dirty="0" smtClean="0">
                <a:solidFill>
                  <a:schemeClr val="bg1"/>
                </a:solidFill>
                <a:latin typeface="Arial" pitchFamily="34" charset="0"/>
              </a:rPr>
              <a:t>Falkirk Wheel</a:t>
            </a:r>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2774543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RTPI Nations\Scotland\General share\Craig McLaren\Scotlands Best Places\shetland 8.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5296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RTPI Nations\Scotland\General share\Craig McLaren\Scotlands Best Places\shetland 8.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4524315"/>
          </a:xfrm>
          <a:prstGeom prst="rect">
            <a:avLst/>
          </a:prstGeom>
          <a:noFill/>
        </p:spPr>
        <p:txBody>
          <a:bodyPr wrap="square" rtlCol="0">
            <a:spAutoFit/>
          </a:bodyPr>
          <a:lstStyle/>
          <a:p>
            <a:r>
              <a:rPr lang="en-GB" sz="3200" dirty="0" err="1" smtClean="0">
                <a:solidFill>
                  <a:schemeClr val="bg1"/>
                </a:solidFill>
                <a:latin typeface="Arial" pitchFamily="34" charset="0"/>
              </a:rPr>
              <a:t>Lerwick</a:t>
            </a:r>
            <a:r>
              <a:rPr lang="en-GB" sz="3200" dirty="0" smtClean="0">
                <a:solidFill>
                  <a:schemeClr val="bg1"/>
                </a:solidFill>
                <a:latin typeface="Arial" pitchFamily="34" charset="0"/>
              </a:rPr>
              <a:t> Waterfront, Shetland</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Vision for neglected area</a:t>
            </a:r>
          </a:p>
          <a:p>
            <a:pPr marL="457200" indent="-457200">
              <a:buFont typeface="Arial" panose="020B0604020202020204" pitchFamily="34" charset="0"/>
              <a:buChar char="•"/>
            </a:pPr>
            <a:r>
              <a:rPr lang="en-GB" sz="3200" dirty="0" smtClean="0">
                <a:solidFill>
                  <a:schemeClr val="bg1"/>
                </a:solidFill>
                <a:latin typeface="Arial" pitchFamily="34" charset="0"/>
              </a:rPr>
              <a:t>Implementation strategy</a:t>
            </a:r>
          </a:p>
          <a:p>
            <a:pPr marL="457200" indent="-457200">
              <a:buFont typeface="Arial" panose="020B0604020202020204" pitchFamily="34" charset="0"/>
              <a:buChar char="•"/>
            </a:pPr>
            <a:r>
              <a:rPr lang="en-GB" sz="3200" dirty="0" err="1" smtClean="0">
                <a:solidFill>
                  <a:schemeClr val="bg1"/>
                </a:solidFill>
                <a:latin typeface="Arial" pitchFamily="34" charset="0"/>
              </a:rPr>
              <a:t>Masterplan</a:t>
            </a:r>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Link to Town Centre</a:t>
            </a:r>
          </a:p>
          <a:p>
            <a:pPr marL="457200" indent="-457200">
              <a:buFont typeface="Arial" panose="020B0604020202020204" pitchFamily="34" charset="0"/>
              <a:buChar char="•"/>
            </a:pPr>
            <a:r>
              <a:rPr lang="en-GB" sz="3200" dirty="0" smtClean="0">
                <a:solidFill>
                  <a:schemeClr val="bg1"/>
                </a:solidFill>
                <a:latin typeface="Arial" pitchFamily="34" charset="0"/>
              </a:rPr>
              <a:t>Culture</a:t>
            </a:r>
          </a:p>
          <a:p>
            <a:pPr marL="457200" indent="-457200">
              <a:buFont typeface="Arial" panose="020B0604020202020204" pitchFamily="34" charset="0"/>
              <a:buChar char="•"/>
            </a:pPr>
            <a:r>
              <a:rPr lang="en-GB" sz="3200" dirty="0" smtClean="0">
                <a:solidFill>
                  <a:schemeClr val="bg1"/>
                </a:solidFill>
                <a:latin typeface="Arial" pitchFamily="34" charset="0"/>
              </a:rPr>
              <a:t>Historic </a:t>
            </a:r>
            <a:r>
              <a:rPr lang="en-GB" sz="3200" dirty="0" err="1" smtClean="0">
                <a:solidFill>
                  <a:schemeClr val="bg1"/>
                </a:solidFill>
                <a:latin typeface="Arial" pitchFamily="34" charset="0"/>
              </a:rPr>
              <a:t>builidngs</a:t>
            </a:r>
            <a:endParaRPr lang="en-GB" sz="3200" dirty="0" smtClean="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3217486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TPI Nations\Scotland\General share\Craig McLaren\Scotlands Best Places\_29B0038.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03247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TPI Nations\Scotland\General share\Craig McLaren\Scotlands Best Places\_29B0038.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381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4031873"/>
          </a:xfrm>
          <a:prstGeom prst="rect">
            <a:avLst/>
          </a:prstGeom>
          <a:noFill/>
        </p:spPr>
        <p:txBody>
          <a:bodyPr wrap="square" rtlCol="0">
            <a:spAutoFit/>
          </a:bodyPr>
          <a:lstStyle/>
          <a:p>
            <a:r>
              <a:rPr lang="en-GB" sz="3200" dirty="0" smtClean="0">
                <a:solidFill>
                  <a:schemeClr val="bg1"/>
                </a:solidFill>
                <a:latin typeface="Arial" pitchFamily="34" charset="0"/>
              </a:rPr>
              <a:t>Loch Lomond and The </a:t>
            </a:r>
            <a:r>
              <a:rPr lang="en-GB" sz="3200" dirty="0" err="1" smtClean="0">
                <a:solidFill>
                  <a:schemeClr val="bg1"/>
                </a:solidFill>
                <a:latin typeface="Arial" pitchFamily="34" charset="0"/>
              </a:rPr>
              <a:t>Trossachs</a:t>
            </a:r>
            <a:r>
              <a:rPr lang="en-GB" sz="3200" dirty="0" smtClean="0">
                <a:solidFill>
                  <a:schemeClr val="bg1"/>
                </a:solidFill>
                <a:latin typeface="Arial" pitchFamily="34" charset="0"/>
              </a:rPr>
              <a:t> National Park</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720 </a:t>
            </a:r>
            <a:r>
              <a:rPr lang="en-GB" sz="3200" dirty="0" err="1" smtClean="0">
                <a:solidFill>
                  <a:schemeClr val="bg1"/>
                </a:solidFill>
                <a:latin typeface="Arial" pitchFamily="34" charset="0"/>
              </a:rPr>
              <a:t>sq</a:t>
            </a:r>
            <a:r>
              <a:rPr lang="en-GB" sz="3200" dirty="0" smtClean="0">
                <a:solidFill>
                  <a:schemeClr val="bg1"/>
                </a:solidFill>
                <a:latin typeface="Arial" pitchFamily="34" charset="0"/>
              </a:rPr>
              <a:t> miles</a:t>
            </a:r>
          </a:p>
          <a:p>
            <a:pPr marL="457200" indent="-457200">
              <a:buFont typeface="Arial" panose="020B0604020202020204" pitchFamily="34" charset="0"/>
              <a:buChar char="•"/>
            </a:pPr>
            <a:r>
              <a:rPr lang="en-GB" sz="3200" dirty="0" smtClean="0">
                <a:solidFill>
                  <a:schemeClr val="bg1"/>
                </a:solidFill>
                <a:latin typeface="Arial" pitchFamily="34" charset="0"/>
              </a:rPr>
              <a:t>Local plan</a:t>
            </a:r>
          </a:p>
          <a:p>
            <a:pPr marL="457200" indent="-457200">
              <a:buFont typeface="Arial" panose="020B0604020202020204" pitchFamily="34" charset="0"/>
              <a:buChar char="•"/>
            </a:pPr>
            <a:r>
              <a:rPr lang="en-GB" sz="3200" dirty="0" smtClean="0">
                <a:solidFill>
                  <a:schemeClr val="bg1"/>
                </a:solidFill>
                <a:latin typeface="Arial" pitchFamily="34" charset="0"/>
              </a:rPr>
              <a:t>Protect</a:t>
            </a:r>
          </a:p>
          <a:p>
            <a:pPr marL="457200" indent="-457200">
              <a:buFont typeface="Arial" panose="020B0604020202020204" pitchFamily="34" charset="0"/>
              <a:buChar char="•"/>
            </a:pPr>
            <a:r>
              <a:rPr lang="en-GB" sz="3200" dirty="0" smtClean="0">
                <a:solidFill>
                  <a:schemeClr val="bg1"/>
                </a:solidFill>
                <a:latin typeface="Arial" pitchFamily="34" charset="0"/>
              </a:rPr>
              <a:t>Enhance</a:t>
            </a:r>
          </a:p>
          <a:p>
            <a:pPr marL="457200" indent="-457200">
              <a:buFont typeface="Arial" panose="020B0604020202020204" pitchFamily="34" charset="0"/>
              <a:buChar char="•"/>
            </a:pPr>
            <a:r>
              <a:rPr lang="en-GB" sz="3200" dirty="0" smtClean="0">
                <a:solidFill>
                  <a:schemeClr val="bg1"/>
                </a:solidFill>
                <a:latin typeface="Arial" pitchFamily="34" charset="0"/>
              </a:rPr>
              <a:t>Economic growth</a:t>
            </a:r>
          </a:p>
        </p:txBody>
      </p:sp>
    </p:spTree>
    <p:extLst>
      <p:ext uri="{BB962C8B-B14F-4D97-AF65-F5344CB8AC3E}">
        <p14:creationId xmlns:p14="http://schemas.microsoft.com/office/powerpoint/2010/main" xmlns="" val="38950341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RTPI Nations\Scotland\General share\Craig McLaren\Scotlands Best Places\DSC_4379.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392373"/>
            <a:ext cx="9144000" cy="60732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05659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RTPI Nations\Scotland\General share\Craig McLaren\Scotlands Best Places\DSC_4379.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392373"/>
            <a:ext cx="9144000" cy="607325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5509200"/>
          </a:xfrm>
          <a:prstGeom prst="rect">
            <a:avLst/>
          </a:prstGeom>
          <a:noFill/>
        </p:spPr>
        <p:txBody>
          <a:bodyPr wrap="square" rtlCol="0">
            <a:spAutoFit/>
          </a:bodyPr>
          <a:lstStyle/>
          <a:p>
            <a:r>
              <a:rPr lang="en-GB" sz="3200" dirty="0" smtClean="0">
                <a:solidFill>
                  <a:schemeClr val="bg1"/>
                </a:solidFill>
                <a:latin typeface="Arial" pitchFamily="34" charset="0"/>
              </a:rPr>
              <a:t>Merchant City, Glasgow</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Regeneration</a:t>
            </a:r>
          </a:p>
          <a:p>
            <a:pPr marL="457200" indent="-457200">
              <a:buFont typeface="Arial" panose="020B0604020202020204" pitchFamily="34" charset="0"/>
              <a:buChar char="•"/>
            </a:pPr>
            <a:r>
              <a:rPr lang="en-GB" sz="3200" dirty="0" smtClean="0">
                <a:solidFill>
                  <a:schemeClr val="bg1"/>
                </a:solidFill>
                <a:latin typeface="Arial" pitchFamily="34" charset="0"/>
              </a:rPr>
              <a:t>Branding and Confidence</a:t>
            </a:r>
          </a:p>
          <a:p>
            <a:pPr marL="457200" indent="-457200">
              <a:buFont typeface="Arial" panose="020B0604020202020204" pitchFamily="34" charset="0"/>
              <a:buChar char="•"/>
            </a:pPr>
            <a:r>
              <a:rPr lang="en-GB" sz="3200" dirty="0" smtClean="0">
                <a:solidFill>
                  <a:schemeClr val="bg1"/>
                </a:solidFill>
                <a:latin typeface="Arial" pitchFamily="34" charset="0"/>
              </a:rPr>
              <a:t>Investment</a:t>
            </a:r>
          </a:p>
          <a:p>
            <a:pPr marL="457200" indent="-457200">
              <a:buFont typeface="Arial" panose="020B0604020202020204" pitchFamily="34" charset="0"/>
              <a:buChar char="•"/>
            </a:pPr>
            <a:r>
              <a:rPr lang="en-GB" sz="3200" dirty="0" smtClean="0">
                <a:solidFill>
                  <a:schemeClr val="bg1"/>
                </a:solidFill>
                <a:latin typeface="Arial" pitchFamily="34" charset="0"/>
              </a:rPr>
              <a:t>Merchant City Initiative</a:t>
            </a:r>
          </a:p>
          <a:p>
            <a:pPr marL="457200" indent="-457200">
              <a:buFont typeface="Arial" panose="020B0604020202020204" pitchFamily="34" charset="0"/>
              <a:buChar char="•"/>
            </a:pPr>
            <a:r>
              <a:rPr lang="en-GB" sz="3200" dirty="0" smtClean="0">
                <a:solidFill>
                  <a:schemeClr val="bg1"/>
                </a:solidFill>
                <a:latin typeface="Arial" pitchFamily="34" charset="0"/>
              </a:rPr>
              <a:t>Culture</a:t>
            </a:r>
          </a:p>
          <a:p>
            <a:pPr marL="457200" indent="-457200">
              <a:buFont typeface="Arial" panose="020B0604020202020204" pitchFamily="34" charset="0"/>
              <a:buChar char="•"/>
            </a:pPr>
            <a:r>
              <a:rPr lang="en-GB" sz="3200" dirty="0" smtClean="0">
                <a:solidFill>
                  <a:schemeClr val="bg1"/>
                </a:solidFill>
                <a:latin typeface="Arial" pitchFamily="34" charset="0"/>
              </a:rPr>
              <a:t>Historic Townscape Initiative</a:t>
            </a:r>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4273195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RTPI Nations\Scotland\General share\Craig McLaren\Scotlands Best Places\Ralpoch 3.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921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RTPI Nations\Scotland\General share\Craig McLaren\Scotlands Best Places\Ralpoch 3.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6001643"/>
          </a:xfrm>
          <a:prstGeom prst="rect">
            <a:avLst/>
          </a:prstGeom>
          <a:noFill/>
        </p:spPr>
        <p:txBody>
          <a:bodyPr wrap="square" rtlCol="0">
            <a:spAutoFit/>
          </a:bodyPr>
          <a:lstStyle/>
          <a:p>
            <a:r>
              <a:rPr lang="en-GB" sz="3200" dirty="0" err="1" smtClean="0">
                <a:solidFill>
                  <a:schemeClr val="bg1"/>
                </a:solidFill>
                <a:latin typeface="Arial" pitchFamily="34" charset="0"/>
              </a:rPr>
              <a:t>Raploch</a:t>
            </a:r>
            <a:r>
              <a:rPr lang="en-GB" sz="3200" dirty="0" smtClean="0">
                <a:solidFill>
                  <a:schemeClr val="bg1"/>
                </a:solidFill>
                <a:latin typeface="Arial" pitchFamily="34" charset="0"/>
              </a:rPr>
              <a:t>, Stirling</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err="1" smtClean="0">
                <a:solidFill>
                  <a:schemeClr val="bg1"/>
                </a:solidFill>
                <a:latin typeface="Arial" pitchFamily="34" charset="0"/>
              </a:rPr>
              <a:t>Masterplan</a:t>
            </a:r>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Community </a:t>
            </a:r>
          </a:p>
          <a:p>
            <a:pPr marL="457200" indent="-457200">
              <a:buFont typeface="Arial" panose="020B0604020202020204" pitchFamily="34" charset="0"/>
              <a:buChar char="•"/>
            </a:pPr>
            <a:r>
              <a:rPr lang="en-GB" sz="3200" dirty="0" smtClean="0">
                <a:solidFill>
                  <a:schemeClr val="bg1"/>
                </a:solidFill>
                <a:latin typeface="Arial" pitchFamily="34" charset="0"/>
              </a:rPr>
              <a:t>Regeneration</a:t>
            </a:r>
          </a:p>
          <a:p>
            <a:pPr marL="457200" indent="-457200">
              <a:buFont typeface="Arial" panose="020B0604020202020204" pitchFamily="34" charset="0"/>
              <a:buChar char="•"/>
            </a:pPr>
            <a:r>
              <a:rPr lang="en-GB" sz="3200" dirty="0" smtClean="0">
                <a:solidFill>
                  <a:schemeClr val="bg1"/>
                </a:solidFill>
                <a:latin typeface="Arial" pitchFamily="34" charset="0"/>
              </a:rPr>
              <a:t>Mixed Use</a:t>
            </a:r>
          </a:p>
          <a:p>
            <a:pPr marL="457200" indent="-457200">
              <a:buFont typeface="Arial" panose="020B0604020202020204" pitchFamily="34" charset="0"/>
              <a:buChar char="•"/>
            </a:pPr>
            <a:r>
              <a:rPr lang="en-GB" sz="3200" dirty="0" smtClean="0">
                <a:solidFill>
                  <a:schemeClr val="bg1"/>
                </a:solidFill>
                <a:latin typeface="Arial" pitchFamily="34" charset="0"/>
              </a:rPr>
              <a:t>Distinctiveness</a:t>
            </a:r>
          </a:p>
          <a:p>
            <a:pPr marL="457200" indent="-457200">
              <a:buFont typeface="Arial" panose="020B0604020202020204" pitchFamily="34" charset="0"/>
              <a:buChar char="•"/>
            </a:pPr>
            <a:r>
              <a:rPr lang="en-GB" sz="3200" dirty="0" smtClean="0">
                <a:solidFill>
                  <a:schemeClr val="bg1"/>
                </a:solidFill>
                <a:latin typeface="Arial" pitchFamily="34" charset="0"/>
              </a:rPr>
              <a:t>Education Campus</a:t>
            </a:r>
          </a:p>
          <a:p>
            <a:pPr marL="457200" indent="-457200">
              <a:buFont typeface="Arial" panose="020B0604020202020204" pitchFamily="34" charset="0"/>
              <a:buChar char="•"/>
            </a:pPr>
            <a:r>
              <a:rPr lang="en-GB" sz="3200" dirty="0" smtClean="0">
                <a:solidFill>
                  <a:schemeClr val="bg1"/>
                </a:solidFill>
                <a:latin typeface="Arial" pitchFamily="34" charset="0"/>
              </a:rPr>
              <a:t>900 homes</a:t>
            </a:r>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155824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RTPI Nations\Scotland\General share\Craig McLaren\Scotlands Best Places\Holyrood North - From Crags.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447773"/>
            <a:ext cx="9144000" cy="59624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594602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RTPI Nations\Scotland\General share\Craig McLaren\Scotlands Best Places\Holyrood North - From Crags.jpg"/>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0" y="447773"/>
            <a:ext cx="9144000" cy="596245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4031873"/>
          </a:xfrm>
          <a:prstGeom prst="rect">
            <a:avLst/>
          </a:prstGeom>
          <a:noFill/>
        </p:spPr>
        <p:txBody>
          <a:bodyPr wrap="square" rtlCol="0">
            <a:spAutoFit/>
          </a:bodyPr>
          <a:lstStyle/>
          <a:p>
            <a:r>
              <a:rPr lang="en-GB" sz="3200" dirty="0" smtClean="0">
                <a:solidFill>
                  <a:schemeClr val="bg1"/>
                </a:solidFill>
                <a:latin typeface="Arial" pitchFamily="34" charset="0"/>
              </a:rPr>
              <a:t>Royal Mile and </a:t>
            </a:r>
            <a:r>
              <a:rPr lang="en-GB" sz="3200" dirty="0" err="1" smtClean="0">
                <a:solidFill>
                  <a:schemeClr val="bg1"/>
                </a:solidFill>
                <a:latin typeface="Arial" pitchFamily="34" charset="0"/>
              </a:rPr>
              <a:t>Holyrood</a:t>
            </a:r>
            <a:r>
              <a:rPr lang="en-GB" sz="3200" dirty="0" smtClean="0">
                <a:solidFill>
                  <a:schemeClr val="bg1"/>
                </a:solidFill>
                <a:latin typeface="Arial" pitchFamily="34" charset="0"/>
              </a:rPr>
              <a:t> North, Edinburgh</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Conservation</a:t>
            </a:r>
          </a:p>
          <a:p>
            <a:pPr marL="457200" indent="-457200">
              <a:buFont typeface="Arial" panose="020B0604020202020204" pitchFamily="34" charset="0"/>
              <a:buChar char="•"/>
            </a:pPr>
            <a:r>
              <a:rPr lang="en-GB" sz="3200" dirty="0" smtClean="0">
                <a:solidFill>
                  <a:schemeClr val="bg1"/>
                </a:solidFill>
                <a:latin typeface="Arial" pitchFamily="34" charset="0"/>
              </a:rPr>
              <a:t>New build integration</a:t>
            </a:r>
          </a:p>
          <a:p>
            <a:pPr marL="457200" indent="-457200">
              <a:buFont typeface="Arial" panose="020B0604020202020204" pitchFamily="34" charset="0"/>
              <a:buChar char="•"/>
            </a:pPr>
            <a:r>
              <a:rPr lang="en-GB" sz="3200" dirty="0" smtClean="0">
                <a:solidFill>
                  <a:schemeClr val="bg1"/>
                </a:solidFill>
                <a:latin typeface="Arial" pitchFamily="34" charset="0"/>
              </a:rPr>
              <a:t>Quality and design</a:t>
            </a:r>
          </a:p>
          <a:p>
            <a:pPr marL="457200" indent="-457200">
              <a:buFont typeface="Arial" panose="020B0604020202020204" pitchFamily="34" charset="0"/>
              <a:buChar char="•"/>
            </a:pPr>
            <a:r>
              <a:rPr lang="en-GB" sz="3200" dirty="0" smtClean="0">
                <a:solidFill>
                  <a:schemeClr val="bg1"/>
                </a:solidFill>
                <a:latin typeface="Arial" pitchFamily="34" charset="0"/>
              </a:rPr>
              <a:t>Regeneration</a:t>
            </a:r>
          </a:p>
          <a:p>
            <a:pPr marL="457200" indent="-457200">
              <a:buFont typeface="Arial" panose="020B0604020202020204" pitchFamily="34" charset="0"/>
              <a:buChar char="•"/>
            </a:pPr>
            <a:r>
              <a:rPr lang="en-GB" sz="3200" dirty="0" smtClean="0">
                <a:solidFill>
                  <a:schemeClr val="bg1"/>
                </a:solidFill>
                <a:latin typeface="Arial" pitchFamily="34" charset="0"/>
              </a:rPr>
              <a:t>Development strategy</a:t>
            </a:r>
          </a:p>
        </p:txBody>
      </p:sp>
    </p:spTree>
    <p:extLst>
      <p:ext uri="{BB962C8B-B14F-4D97-AF65-F5344CB8AC3E}">
        <p14:creationId xmlns:p14="http://schemas.microsoft.com/office/powerpoint/2010/main" xmlns="" val="3006604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RTPI Nations\Scotland\General share\Craig McLaren\Scotlands Best Places\West Highland Wa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37" y="0"/>
            <a:ext cx="9137126"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9565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RTPI Nations\Scotland\General share\Craig McLaren\Scotlands Best Places\West Highland Way.jpg"/>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brightnessContrast bright="-66000"/>
                    </a14:imgEffect>
                  </a14:imgLayer>
                </a14:imgProps>
              </a:ext>
              <a:ext uri="{28A0092B-C50C-407E-A947-70E740481C1C}">
                <a14:useLocalDpi xmlns:a14="http://schemas.microsoft.com/office/drawing/2010/main" xmlns="" val="0"/>
              </a:ext>
            </a:extLst>
          </a:blip>
          <a:srcRect/>
          <a:stretch>
            <a:fillRect/>
          </a:stretch>
        </p:blipFill>
        <p:spPr bwMode="auto">
          <a:xfrm>
            <a:off x="3437" y="0"/>
            <a:ext cx="9137126"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331640" y="1412776"/>
            <a:ext cx="6552728" cy="5509200"/>
          </a:xfrm>
          <a:prstGeom prst="rect">
            <a:avLst/>
          </a:prstGeom>
          <a:noFill/>
        </p:spPr>
        <p:txBody>
          <a:bodyPr wrap="square" rtlCol="0">
            <a:spAutoFit/>
          </a:bodyPr>
          <a:lstStyle/>
          <a:p>
            <a:r>
              <a:rPr lang="en-GB" sz="3200" dirty="0" smtClean="0">
                <a:solidFill>
                  <a:schemeClr val="bg1"/>
                </a:solidFill>
                <a:latin typeface="Arial" pitchFamily="34" charset="0"/>
              </a:rPr>
              <a:t>West Highland Way</a:t>
            </a:r>
          </a:p>
          <a:p>
            <a:endParaRPr lang="en-GB" sz="3200" dirty="0" smtClean="0">
              <a:solidFill>
                <a:schemeClr val="bg1"/>
              </a:solidFill>
              <a:latin typeface="Arial" pitchFamily="34" charset="0"/>
            </a:endParaRPr>
          </a:p>
          <a:p>
            <a:pPr marL="457200" indent="-457200">
              <a:buFont typeface="Arial" panose="020B0604020202020204" pitchFamily="34" charset="0"/>
              <a:buChar char="•"/>
            </a:pPr>
            <a:r>
              <a:rPr lang="en-GB" sz="3200" dirty="0" smtClean="0">
                <a:solidFill>
                  <a:schemeClr val="bg1"/>
                </a:solidFill>
                <a:latin typeface="Arial" pitchFamily="34" charset="0"/>
              </a:rPr>
              <a:t>96 miles</a:t>
            </a:r>
          </a:p>
          <a:p>
            <a:pPr marL="457200" indent="-457200">
              <a:buFont typeface="Arial" panose="020B0604020202020204" pitchFamily="34" charset="0"/>
              <a:buChar char="•"/>
            </a:pPr>
            <a:r>
              <a:rPr lang="en-GB" sz="3200" dirty="0" smtClean="0">
                <a:solidFill>
                  <a:schemeClr val="bg1"/>
                </a:solidFill>
                <a:latin typeface="Arial" pitchFamily="34" charset="0"/>
              </a:rPr>
              <a:t>Protected through Structure Plan</a:t>
            </a:r>
          </a:p>
          <a:p>
            <a:pPr marL="457200" indent="-457200">
              <a:buFont typeface="Arial" panose="020B0604020202020204" pitchFamily="34" charset="0"/>
              <a:buChar char="•"/>
            </a:pPr>
            <a:r>
              <a:rPr lang="en-GB" sz="3200" dirty="0" smtClean="0">
                <a:solidFill>
                  <a:schemeClr val="bg1"/>
                </a:solidFill>
                <a:latin typeface="Arial" pitchFamily="34" charset="0"/>
              </a:rPr>
              <a:t>Joint working</a:t>
            </a:r>
          </a:p>
          <a:p>
            <a:pPr marL="457200" indent="-457200">
              <a:buFont typeface="Arial" panose="020B0604020202020204" pitchFamily="34" charset="0"/>
              <a:buChar char="•"/>
            </a:pPr>
            <a:r>
              <a:rPr lang="en-GB" sz="3200" dirty="0" smtClean="0">
                <a:solidFill>
                  <a:schemeClr val="bg1"/>
                </a:solidFill>
                <a:latin typeface="Arial" pitchFamily="34" charset="0"/>
              </a:rPr>
              <a:t>Improve</a:t>
            </a:r>
          </a:p>
          <a:p>
            <a:pPr marL="457200" indent="-457200">
              <a:buFont typeface="Arial" panose="020B0604020202020204" pitchFamily="34" charset="0"/>
              <a:buChar char="•"/>
            </a:pPr>
            <a:r>
              <a:rPr lang="en-GB" sz="3200" dirty="0" smtClean="0">
                <a:solidFill>
                  <a:schemeClr val="bg1"/>
                </a:solidFill>
                <a:latin typeface="Arial" pitchFamily="34" charset="0"/>
              </a:rPr>
              <a:t>Protect  </a:t>
            </a:r>
          </a:p>
          <a:p>
            <a:pPr marL="457200" indent="-457200">
              <a:buFont typeface="Arial" panose="020B0604020202020204" pitchFamily="34" charset="0"/>
              <a:buChar char="•"/>
            </a:pPr>
            <a:r>
              <a:rPr lang="en-GB" sz="3200" dirty="0" smtClean="0">
                <a:solidFill>
                  <a:schemeClr val="bg1"/>
                </a:solidFill>
                <a:latin typeface="Arial" pitchFamily="34" charset="0"/>
              </a:rPr>
              <a:t>Develop </a:t>
            </a:r>
          </a:p>
          <a:p>
            <a:endParaRPr lang="en-GB" sz="3200" dirty="0" smtClean="0">
              <a:solidFill>
                <a:schemeClr val="bg1"/>
              </a:solidFill>
              <a:latin typeface="Arial" pitchFamily="34" charset="0"/>
            </a:endParaRPr>
          </a:p>
          <a:p>
            <a:endParaRPr lang="en-GB" sz="3200" dirty="0">
              <a:solidFill>
                <a:schemeClr val="bg1"/>
              </a:solidFill>
              <a:latin typeface="Arial" pitchFamily="34" charset="0"/>
            </a:endParaRPr>
          </a:p>
          <a:p>
            <a:endParaRPr lang="en-GB" sz="3200" dirty="0" smtClean="0">
              <a:solidFill>
                <a:schemeClr val="bg1"/>
              </a:solidFill>
              <a:latin typeface="Arial" pitchFamily="34" charset="0"/>
            </a:endParaRPr>
          </a:p>
        </p:txBody>
      </p:sp>
    </p:spTree>
    <p:extLst>
      <p:ext uri="{BB962C8B-B14F-4D97-AF65-F5344CB8AC3E}">
        <p14:creationId xmlns:p14="http://schemas.microsoft.com/office/powerpoint/2010/main" xmlns="" val="31272139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539552" y="620688"/>
            <a:ext cx="8369152" cy="5230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22564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091815" y="1772816"/>
            <a:ext cx="7233315" cy="3539430"/>
          </a:xfrm>
          <a:prstGeom prst="rect">
            <a:avLst/>
          </a:prstGeom>
          <a:noFill/>
        </p:spPr>
        <p:txBody>
          <a:bodyPr wrap="square" rtlCol="0">
            <a:spAutoFit/>
          </a:bodyPr>
          <a:lstStyle/>
          <a:p>
            <a:pPr marL="457200" indent="-457200" defTabSz="457200">
              <a:buFont typeface="Arial" panose="020B0604020202020204" pitchFamily="34" charset="0"/>
              <a:buChar char="•"/>
            </a:pPr>
            <a:r>
              <a:rPr lang="en-GB" sz="2800" dirty="0" smtClean="0">
                <a:solidFill>
                  <a:prstClr val="black"/>
                </a:solidFill>
                <a:latin typeface="Arial" pitchFamily="34" charset="0"/>
              </a:rPr>
              <a:t>3,742 votes cast</a:t>
            </a:r>
          </a:p>
          <a:p>
            <a:pPr marL="457200" indent="-457200" defTabSz="457200">
              <a:buFont typeface="Arial" panose="020B0604020202020204" pitchFamily="34" charset="0"/>
              <a:buChar char="•"/>
            </a:pPr>
            <a:r>
              <a:rPr lang="en-GB" sz="2800" dirty="0" smtClean="0">
                <a:solidFill>
                  <a:prstClr val="black"/>
                </a:solidFill>
                <a:latin typeface="Arial" pitchFamily="34" charset="0"/>
              </a:rPr>
              <a:t>Debate and discussion</a:t>
            </a:r>
          </a:p>
          <a:p>
            <a:pPr marL="457200" indent="-457200" defTabSz="457200">
              <a:buFont typeface="Arial" panose="020B0604020202020204" pitchFamily="34" charset="0"/>
              <a:buChar char="•"/>
            </a:pPr>
            <a:r>
              <a:rPr lang="en-GB" sz="2800" dirty="0" smtClean="0">
                <a:solidFill>
                  <a:prstClr val="black"/>
                </a:solidFill>
                <a:latin typeface="Arial" pitchFamily="34" charset="0"/>
              </a:rPr>
              <a:t>Positive planning</a:t>
            </a:r>
          </a:p>
          <a:p>
            <a:pPr marL="457200" indent="-457200" defTabSz="457200">
              <a:buFont typeface="Arial" panose="020B0604020202020204" pitchFamily="34" charset="0"/>
              <a:buChar char="•"/>
            </a:pPr>
            <a:r>
              <a:rPr lang="en-GB" sz="2800" dirty="0" smtClean="0">
                <a:solidFill>
                  <a:prstClr val="black"/>
                </a:solidFill>
                <a:latin typeface="Arial" pitchFamily="34" charset="0"/>
              </a:rPr>
              <a:t>Outcomes, not process</a:t>
            </a:r>
          </a:p>
          <a:p>
            <a:pPr marL="457200" indent="-457200" defTabSz="457200">
              <a:buFont typeface="Arial" panose="020B0604020202020204" pitchFamily="34" charset="0"/>
              <a:buChar char="•"/>
            </a:pPr>
            <a:r>
              <a:rPr lang="en-GB" sz="2800" dirty="0" smtClean="0">
                <a:solidFill>
                  <a:prstClr val="black"/>
                </a:solidFill>
                <a:latin typeface="Arial" pitchFamily="34" charset="0"/>
              </a:rPr>
              <a:t>Great places for people</a:t>
            </a:r>
          </a:p>
          <a:p>
            <a:pPr marL="457200" indent="-457200" defTabSz="457200">
              <a:buFont typeface="Arial" panose="020B0604020202020204" pitchFamily="34" charset="0"/>
              <a:buChar char="•"/>
            </a:pPr>
            <a:r>
              <a:rPr lang="en-GB" sz="2800" dirty="0" smtClean="0">
                <a:solidFill>
                  <a:prstClr val="black"/>
                </a:solidFill>
                <a:latin typeface="Arial" pitchFamily="34" charset="0"/>
              </a:rPr>
              <a:t>Media</a:t>
            </a:r>
          </a:p>
          <a:p>
            <a:pPr marL="457200" indent="-457200" defTabSz="457200">
              <a:buFont typeface="Arial" panose="020B0604020202020204" pitchFamily="34" charset="0"/>
              <a:buChar char="•"/>
            </a:pPr>
            <a:r>
              <a:rPr lang="en-GB" sz="2800" dirty="0" smtClean="0">
                <a:solidFill>
                  <a:prstClr val="black"/>
                </a:solidFill>
                <a:latin typeface="Arial" pitchFamily="34" charset="0"/>
              </a:rPr>
              <a:t>June: announcement of Top 3</a:t>
            </a:r>
          </a:p>
          <a:p>
            <a:pPr marL="457200" indent="-457200" defTabSz="457200"/>
            <a:r>
              <a:rPr lang="en-GB" sz="2800" dirty="0" smtClean="0">
                <a:solidFill>
                  <a:prstClr val="black"/>
                </a:solidFill>
                <a:latin typeface="Arial" pitchFamily="34" charset="0"/>
              </a:rPr>
              <a:t>	</a:t>
            </a:r>
            <a:endParaRPr lang="en-GB" sz="2800" dirty="0">
              <a:solidFill>
                <a:prstClr val="black"/>
              </a:solidFill>
              <a:latin typeface="Arial" pitchFamily="34" charset="0"/>
            </a:endParaRPr>
          </a:p>
        </p:txBody>
      </p:sp>
    </p:spTree>
    <p:extLst>
      <p:ext uri="{BB962C8B-B14F-4D97-AF65-F5344CB8AC3E}">
        <p14:creationId xmlns:p14="http://schemas.microsoft.com/office/powerpoint/2010/main" xmlns="" val="3513585458"/>
      </p:ext>
    </p:extLst>
  </p:cSld>
  <p:clrMapOvr>
    <a:masterClrMapping/>
  </p:clrMapOvr>
  <p:transition spd="slow"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050" name="Picture 2" descr="P:\RTPI Nations\Scotland\General share\Annette O Donnell\Scottish Planner\Issue 156 December 2013\Page 1 - Image.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179512" y="260648"/>
            <a:ext cx="6120680" cy="3108543"/>
          </a:xfrm>
          <a:prstGeom prst="rect">
            <a:avLst/>
          </a:prstGeom>
        </p:spPr>
        <p:txBody>
          <a:bodyPr wrap="square">
            <a:spAutoFit/>
          </a:bodyPr>
          <a:lstStyle/>
          <a:p>
            <a:pPr defTabSz="457200"/>
            <a:r>
              <a:rPr lang="en-GB" sz="2800" dirty="0" smtClean="0">
                <a:solidFill>
                  <a:schemeClr val="tx1">
                    <a:lumMod val="65000"/>
                    <a:lumOff val="35000"/>
                  </a:schemeClr>
                </a:solidFill>
                <a:latin typeface="Arial" pitchFamily="34" charset="0"/>
              </a:rPr>
              <a:t>“We wanted to show how planners, planning and the planning system helped to develop, enhance or protect places across the length and breadth of Scotland.”</a:t>
            </a:r>
          </a:p>
          <a:p>
            <a:pPr defTabSz="457200"/>
            <a:r>
              <a:rPr lang="en-GB" sz="2800" dirty="0" smtClean="0">
                <a:solidFill>
                  <a:schemeClr val="tx1">
                    <a:lumMod val="65000"/>
                    <a:lumOff val="35000"/>
                  </a:schemeClr>
                </a:solidFill>
                <a:latin typeface="Arial" pitchFamily="34" charset="0"/>
              </a:rPr>
              <a:t> </a:t>
            </a:r>
          </a:p>
          <a:p>
            <a:pPr defTabSz="457200"/>
            <a:r>
              <a:rPr lang="en-GB" sz="2800" dirty="0" smtClean="0">
                <a:solidFill>
                  <a:schemeClr val="tx1">
                    <a:lumMod val="65000"/>
                    <a:lumOff val="35000"/>
                  </a:schemeClr>
                </a:solidFill>
                <a:latin typeface="Arial" pitchFamily="34" charset="0"/>
              </a:rPr>
              <a:t>Alastair MacDonald</a:t>
            </a:r>
            <a:endParaRPr lang="en-GB" sz="2800" dirty="0">
              <a:solidFill>
                <a:schemeClr val="tx1">
                  <a:lumMod val="65000"/>
                  <a:lumOff val="35000"/>
                </a:schemeClr>
              </a:solidFill>
              <a:latin typeface="Arial" pitchFamily="34" charset="0"/>
            </a:endParaRPr>
          </a:p>
        </p:txBody>
      </p:sp>
    </p:spTree>
    <p:extLst>
      <p:ext uri="{BB962C8B-B14F-4D97-AF65-F5344CB8AC3E}">
        <p14:creationId xmlns:p14="http://schemas.microsoft.com/office/powerpoint/2010/main" xmlns="" val="2005879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050" name="Picture 2" descr="P:\RTPI Nations\Scotland\General share\Annette O Donnell\Scottish Planner\Issue 156 December 2013\Page 1 - Image.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179512" y="260648"/>
            <a:ext cx="6840760" cy="523220"/>
          </a:xfrm>
          <a:prstGeom prst="rect">
            <a:avLst/>
          </a:prstGeom>
        </p:spPr>
        <p:txBody>
          <a:bodyPr wrap="square">
            <a:spAutoFit/>
          </a:bodyPr>
          <a:lstStyle/>
          <a:p>
            <a:pPr lvl="0" defTabSz="457200"/>
            <a:r>
              <a:rPr lang="en-GB" sz="2800" dirty="0" smtClean="0">
                <a:solidFill>
                  <a:schemeClr val="tx1">
                    <a:lumMod val="65000"/>
                    <a:lumOff val="35000"/>
                  </a:schemeClr>
                </a:solidFill>
                <a:latin typeface="Arial" pitchFamily="34" charset="0"/>
              </a:rPr>
              <a:t>“…but what about the next 100 years?”</a:t>
            </a:r>
            <a:endParaRPr lang="en-GB" sz="2800" dirty="0">
              <a:solidFill>
                <a:schemeClr val="tx1">
                  <a:lumMod val="65000"/>
                  <a:lumOff val="35000"/>
                </a:schemeClr>
              </a:solidFill>
              <a:latin typeface="Arial" pitchFamily="34" charset="0"/>
            </a:endParaRPr>
          </a:p>
        </p:txBody>
      </p:sp>
    </p:spTree>
    <p:extLst>
      <p:ext uri="{BB962C8B-B14F-4D97-AF65-F5344CB8AC3E}">
        <p14:creationId xmlns:p14="http://schemas.microsoft.com/office/powerpoint/2010/main" xmlns="" val="20058791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V:\Group Admin\Graphic Design\719\1300.847 - Green Belt - Edinburgh\A5 - Reports &amp; Graphics\Graphic Design\Presentations\300-847-Planning to Housing Doc - planning heirarchy diag.jpg"/>
          <p:cNvPicPr>
            <a:picLocks noChangeAspect="1" noChangeArrowheads="1"/>
          </p:cNvPicPr>
          <p:nvPr/>
        </p:nvPicPr>
        <p:blipFill>
          <a:blip r:embed="rId5" cstate="print"/>
          <a:srcRect l="28767" t="61369" r="4111" b="5596"/>
          <a:stretch>
            <a:fillRect/>
          </a:stretch>
        </p:blipFill>
        <p:spPr bwMode="auto">
          <a:xfrm>
            <a:off x="3024808" y="1212962"/>
            <a:ext cx="5075584" cy="4160254"/>
          </a:xfrm>
          <a:prstGeom prst="rect">
            <a:avLst/>
          </a:prstGeom>
          <a:noFill/>
          <a:ln w="9525">
            <a:noFill/>
            <a:miter lim="800000"/>
            <a:headEnd/>
            <a:tailEnd/>
          </a:ln>
        </p:spPr>
      </p:pic>
      <p:pic>
        <p:nvPicPr>
          <p:cNvPr id="6" name="Picture 2" descr="V:\Group Admin\Graphic Design\719\1300.847 - Green Belt - Edinburgh\A5 - Reports &amp; Graphics\Graphic Design\Presentations\300-847-Planning to Housing Doc - sustainable eco growth.jpg"/>
          <p:cNvPicPr>
            <a:picLocks noChangeAspect="1" noChangeArrowheads="1"/>
          </p:cNvPicPr>
          <p:nvPr/>
        </p:nvPicPr>
        <p:blipFill>
          <a:blip r:embed="rId6" cstate="print"/>
          <a:srcRect l="6226" t="59761" r="60155" b="4549"/>
          <a:stretch>
            <a:fillRect/>
          </a:stretch>
        </p:blipFill>
        <p:spPr bwMode="auto">
          <a:xfrm>
            <a:off x="1043608" y="1517762"/>
            <a:ext cx="2414208" cy="3845211"/>
          </a:xfrm>
          <a:prstGeom prst="rect">
            <a:avLst/>
          </a:prstGeom>
          <a:noFill/>
          <a:ln w="9525">
            <a:noFill/>
            <a:miter lim="800000"/>
            <a:headEnd/>
            <a:tailEnd/>
          </a:ln>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itle 1"/>
          <p:cNvSpPr txBox="1">
            <a:spLocks/>
          </p:cNvSpPr>
          <p:nvPr/>
        </p:nvSpPr>
        <p:spPr>
          <a:xfrm>
            <a:off x="179512" y="1196752"/>
            <a:ext cx="8610600" cy="1371600"/>
          </a:xfrm>
          <a:prstGeom prst="rect">
            <a:avLst/>
          </a:prstGeom>
        </p:spPr>
        <p:txBody>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rgbClr val="78C282"/>
                </a:solidFill>
                <a:effectLst/>
                <a:uLnTx/>
                <a:uFillTx/>
                <a:latin typeface="Signika" pitchFamily="50" charset="0"/>
                <a:ea typeface="+mj-ea"/>
                <a:cs typeface="+mj-cs"/>
              </a:rPr>
              <a:t>“ </a:t>
            </a:r>
            <a:r>
              <a:rPr kumimoji="0" lang="en-US" sz="2800" b="0" i="0" u="none" strike="noStrike" kern="1200" cap="none" spc="0" normalizeH="0" baseline="0" noProof="0" dirty="0" smtClean="0">
                <a:ln>
                  <a:noFill/>
                </a:ln>
                <a:solidFill>
                  <a:srgbClr val="78C282"/>
                </a:solidFill>
                <a:effectLst/>
                <a:uLnTx/>
                <a:uFillTx/>
                <a:latin typeface="Signika" pitchFamily="50" charset="0"/>
                <a:ea typeface="+mj-ea"/>
                <a:cs typeface="+mj-cs"/>
              </a:rPr>
              <a:t>The worst housing crisis since the Second World War ” </a:t>
            </a:r>
            <a:r>
              <a:rPr kumimoji="0" lang="en-US" sz="2000" b="0" i="0" u="none" strike="noStrike" kern="1200" cap="none" spc="0" normalizeH="0" baseline="0" noProof="0" dirty="0" smtClean="0">
                <a:ln>
                  <a:noFill/>
                </a:ln>
                <a:solidFill>
                  <a:srgbClr val="78C282"/>
                </a:solidFill>
                <a:effectLst/>
                <a:uLnTx/>
                <a:uFillTx/>
                <a:latin typeface="Signika" pitchFamily="50" charset="0"/>
                <a:ea typeface="+mj-ea"/>
                <a:cs typeface="+mj-cs"/>
              </a:rPr>
              <a:t>Philip Hogg, Chief Executive, Homes for Scotland</a:t>
            </a:r>
          </a:p>
        </p:txBody>
      </p:sp>
      <p:sp>
        <p:nvSpPr>
          <p:cNvPr id="5" name="Content Placeholder 2"/>
          <p:cNvSpPr txBox="1">
            <a:spLocks/>
          </p:cNvSpPr>
          <p:nvPr/>
        </p:nvSpPr>
        <p:spPr>
          <a:xfrm>
            <a:off x="1331640" y="2132856"/>
            <a:ext cx="6120680" cy="3843536"/>
          </a:xfrm>
          <a:prstGeom prst="rect">
            <a:avLst/>
          </a:prstGeom>
        </p:spPr>
        <p:txBody>
          <a:bodyPr/>
          <a:lstStyle/>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The Scottish Government in 2007- 35,000 new homes per year by 2015</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New housing at lowest level since 1947</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Planning for housing is too locally focused</a:t>
            </a:r>
            <a:r>
              <a:rPr kumimoji="0" lang="en-GB" b="0" i="0" u="none" strike="noStrike" kern="1200" cap="none" spc="0" normalizeH="0" noProof="0" dirty="0" smtClean="0">
                <a:ln>
                  <a:noFill/>
                </a:ln>
                <a:solidFill>
                  <a:schemeClr val="tx1"/>
                </a:solidFill>
                <a:effectLst/>
                <a:uLnTx/>
                <a:uFillTx/>
                <a:latin typeface="Signika" pitchFamily="50" charset="0"/>
                <a:ea typeface="+mn-ea"/>
                <a:cs typeface="+mn-cs"/>
              </a:rPr>
              <a:t> - </a:t>
            </a: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National and strategic tiers could play a far greater role?</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lang="en-GB" dirty="0" smtClean="0">
                <a:latin typeface="Signika" pitchFamily="50" charset="0"/>
              </a:rPr>
              <a:t>Do we plan to accommodate or stimulate growth?</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lang="en-GB" dirty="0" smtClean="0">
                <a:latin typeface="Signika" pitchFamily="50" charset="0"/>
              </a:rPr>
              <a:t>Do we fully consider the economic benefits of housing? </a:t>
            </a: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 </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lang="en-GB" dirty="0" smtClean="0">
                <a:latin typeface="Signika" pitchFamily="50" charset="0"/>
              </a:rPr>
              <a:t>Do we plan long term?</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GB" b="0" i="0" u="none" strike="noStrike" kern="1200" cap="none" spc="0" normalizeH="0" baseline="0" noProof="0" dirty="0" smtClean="0">
                <a:ln>
                  <a:noFill/>
                </a:ln>
                <a:solidFill>
                  <a:schemeClr val="tx1"/>
                </a:solidFill>
                <a:effectLst/>
                <a:uLnTx/>
                <a:uFillTx/>
                <a:latin typeface="Signika" pitchFamily="50" charset="0"/>
                <a:ea typeface="+mn-ea"/>
                <a:cs typeface="+mn-cs"/>
              </a:rPr>
              <a:t>Do we work together to make sites effective?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2" descr="V:\Group Admin\Graphic Design\719\1300.847 - Green Belt - Edinburgh\A5 - Reports &amp; Graphics\Graphic Design\Documents\1300-847-Planning to Housing Doc L Folder\Links\0053780-1.jpg"/>
          <p:cNvPicPr>
            <a:picLocks noChangeAspect="1" noChangeArrowheads="1"/>
          </p:cNvPicPr>
          <p:nvPr/>
        </p:nvPicPr>
        <p:blipFill>
          <a:blip r:embed="rId5" cstate="print"/>
          <a:srcRect/>
          <a:stretch>
            <a:fillRect/>
          </a:stretch>
        </p:blipFill>
        <p:spPr bwMode="auto">
          <a:xfrm>
            <a:off x="7452320" y="2204864"/>
            <a:ext cx="1201277" cy="1708913"/>
          </a:xfrm>
          <a:prstGeom prst="rect">
            <a:avLst/>
          </a:prstGeom>
          <a:noFill/>
          <a:ln w="9525">
            <a:noFill/>
            <a:miter lim="800000"/>
            <a:headEnd/>
            <a:tailEnd/>
          </a:ln>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9144000" cy="68580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30723" name="Line 3"/>
          <p:cNvSpPr>
            <a:spLocks noChangeShapeType="1"/>
          </p:cNvSpPr>
          <p:nvPr/>
        </p:nvSpPr>
        <p:spPr bwMode="auto">
          <a:xfrm>
            <a:off x="250825" y="6230938"/>
            <a:ext cx="8569325" cy="0"/>
          </a:xfrm>
          <a:prstGeom prst="line">
            <a:avLst/>
          </a:prstGeom>
          <a:noFill/>
          <a:ln w="9525">
            <a:solidFill>
              <a:srgbClr val="828282"/>
            </a:solidFill>
            <a:round/>
            <a:headEnd/>
            <a:tailEnd/>
          </a:ln>
        </p:spPr>
        <p:txBody>
          <a:bodyPr lIns="0" tIns="0" rIns="0" bIns="0"/>
          <a:lstStyle/>
          <a:p>
            <a:endParaRPr lang="en-GB"/>
          </a:p>
        </p:txBody>
      </p:sp>
      <p:pic>
        <p:nvPicPr>
          <p:cNvPr id="30724" name="Picture 4" descr="Hammarby Sjostad aerial"/>
          <p:cNvPicPr>
            <a:picLocks noChangeAspect="1" noChangeArrowheads="1"/>
          </p:cNvPicPr>
          <p:nvPr/>
        </p:nvPicPr>
        <p:blipFill>
          <a:blip r:embed="rId3" cstate="print"/>
          <a:srcRect/>
          <a:stretch>
            <a:fillRect/>
          </a:stretch>
        </p:blipFill>
        <p:spPr bwMode="auto">
          <a:xfrm>
            <a:off x="0" y="-330200"/>
            <a:ext cx="9144000" cy="8072438"/>
          </a:xfrm>
          <a:prstGeom prst="rect">
            <a:avLst/>
          </a:prstGeom>
          <a:noFill/>
          <a:ln w="9525">
            <a:noFill/>
            <a:miter lim="800000"/>
            <a:headEnd/>
            <a:tailEnd/>
          </a:ln>
        </p:spPr>
      </p:pic>
      <p:sp>
        <p:nvSpPr>
          <p:cNvPr id="1085445" name="Freeform 5"/>
          <p:cNvSpPr>
            <a:spLocks/>
          </p:cNvSpPr>
          <p:nvPr/>
        </p:nvSpPr>
        <p:spPr bwMode="auto">
          <a:xfrm>
            <a:off x="1619672" y="2852936"/>
            <a:ext cx="5541962" cy="2613025"/>
          </a:xfrm>
          <a:custGeom>
            <a:avLst/>
            <a:gdLst>
              <a:gd name="T0" fmla="*/ 0 w 3401"/>
              <a:gd name="T1" fmla="*/ 1587 h 1633"/>
              <a:gd name="T2" fmla="*/ 226 w 3401"/>
              <a:gd name="T3" fmla="*/ 1633 h 1633"/>
              <a:gd name="T4" fmla="*/ 1678 w 3401"/>
              <a:gd name="T5" fmla="*/ 952 h 1633"/>
              <a:gd name="T6" fmla="*/ 1859 w 3401"/>
              <a:gd name="T7" fmla="*/ 952 h 1633"/>
              <a:gd name="T8" fmla="*/ 2131 w 3401"/>
              <a:gd name="T9" fmla="*/ 1043 h 1633"/>
              <a:gd name="T10" fmla="*/ 2721 w 3401"/>
              <a:gd name="T11" fmla="*/ 1451 h 1633"/>
              <a:gd name="T12" fmla="*/ 2812 w 3401"/>
              <a:gd name="T13" fmla="*/ 1451 h 1633"/>
              <a:gd name="T14" fmla="*/ 3220 w 3401"/>
              <a:gd name="T15" fmla="*/ 862 h 1633"/>
              <a:gd name="T16" fmla="*/ 3401 w 3401"/>
              <a:gd name="T17" fmla="*/ 544 h 1633"/>
              <a:gd name="T18" fmla="*/ 3401 w 3401"/>
              <a:gd name="T19" fmla="*/ 181 h 1633"/>
              <a:gd name="T20" fmla="*/ 3356 w 3401"/>
              <a:gd name="T21" fmla="*/ 0 h 16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01"/>
              <a:gd name="T34" fmla="*/ 0 h 1633"/>
              <a:gd name="T35" fmla="*/ 3401 w 3401"/>
              <a:gd name="T36" fmla="*/ 1633 h 16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01" h="1633">
                <a:moveTo>
                  <a:pt x="0" y="1587"/>
                </a:moveTo>
                <a:lnTo>
                  <a:pt x="226" y="1633"/>
                </a:lnTo>
                <a:lnTo>
                  <a:pt x="1678" y="952"/>
                </a:lnTo>
                <a:lnTo>
                  <a:pt x="1859" y="952"/>
                </a:lnTo>
                <a:lnTo>
                  <a:pt x="2131" y="1043"/>
                </a:lnTo>
                <a:lnTo>
                  <a:pt x="2721" y="1451"/>
                </a:lnTo>
                <a:lnTo>
                  <a:pt x="2812" y="1451"/>
                </a:lnTo>
                <a:lnTo>
                  <a:pt x="3220" y="862"/>
                </a:lnTo>
                <a:lnTo>
                  <a:pt x="3401" y="544"/>
                </a:lnTo>
                <a:lnTo>
                  <a:pt x="3401" y="181"/>
                </a:lnTo>
                <a:lnTo>
                  <a:pt x="3356" y="0"/>
                </a:lnTo>
              </a:path>
            </a:pathLst>
          </a:custGeom>
          <a:noFill/>
          <a:ln w="57150" cap="flat" cmpd="sng">
            <a:solidFill>
              <a:srgbClr val="CC0000"/>
            </a:solidFill>
            <a:prstDash val="sysDot"/>
            <a:round/>
            <a:headEnd type="triangle" w="med" len="med"/>
            <a:tailEnd type="triangle" w="med" len="med"/>
          </a:ln>
        </p:spPr>
        <p:txBody>
          <a:bodyPr/>
          <a:lstStyle/>
          <a:p>
            <a:endParaRPr lang="en-GB"/>
          </a:p>
        </p:txBody>
      </p:sp>
      <p:grpSp>
        <p:nvGrpSpPr>
          <p:cNvPr id="2" name="Group 6"/>
          <p:cNvGrpSpPr>
            <a:grpSpLocks/>
          </p:cNvGrpSpPr>
          <p:nvPr/>
        </p:nvGrpSpPr>
        <p:grpSpPr bwMode="auto">
          <a:xfrm>
            <a:off x="200025" y="228600"/>
            <a:ext cx="2462213" cy="1598613"/>
            <a:chOff x="2200" y="2840"/>
            <a:chExt cx="1814" cy="1110"/>
          </a:xfrm>
        </p:grpSpPr>
        <p:pic>
          <p:nvPicPr>
            <p:cNvPr id="30727" name="Picture 7" descr="8673_Transportation Links"/>
            <p:cNvPicPr>
              <a:picLocks noChangeAspect="1" noChangeArrowheads="1"/>
            </p:cNvPicPr>
            <p:nvPr/>
          </p:nvPicPr>
          <p:blipFill>
            <a:blip r:embed="rId4" cstate="print"/>
            <a:srcRect/>
            <a:stretch>
              <a:fillRect/>
            </a:stretch>
          </p:blipFill>
          <p:spPr bwMode="auto">
            <a:xfrm>
              <a:off x="2200" y="2840"/>
              <a:ext cx="1814" cy="1110"/>
            </a:xfrm>
            <a:prstGeom prst="rect">
              <a:avLst/>
            </a:prstGeom>
            <a:noFill/>
            <a:ln w="12700">
              <a:solidFill>
                <a:schemeClr val="bg1"/>
              </a:solidFill>
              <a:miter lim="800000"/>
              <a:headEnd/>
              <a:tailEnd/>
            </a:ln>
          </p:spPr>
        </p:pic>
        <p:sp>
          <p:nvSpPr>
            <p:cNvPr id="30728" name="Rectangle 8"/>
            <p:cNvSpPr>
              <a:spLocks noChangeArrowheads="1"/>
            </p:cNvSpPr>
            <p:nvPr/>
          </p:nvSpPr>
          <p:spPr bwMode="auto">
            <a:xfrm>
              <a:off x="2234" y="3106"/>
              <a:ext cx="743" cy="314"/>
            </a:xfrm>
            <a:prstGeom prst="rect">
              <a:avLst/>
            </a:prstGeom>
            <a:noFill/>
            <a:ln w="9525">
              <a:noFill/>
              <a:miter lim="800000"/>
              <a:headEnd/>
              <a:tailEnd/>
            </a:ln>
          </p:spPr>
          <p:txBody>
            <a:bodyPr lIns="80147" tIns="40074" rIns="80147" bIns="40074"/>
            <a:lstStyle/>
            <a:p>
              <a:r>
                <a:rPr lang="en-GB" sz="1200" b="1">
                  <a:solidFill>
                    <a:schemeClr val="bg1"/>
                  </a:solidFill>
                  <a:latin typeface="Sari-Regular" pitchFamily="50" charset="0"/>
                  <a:cs typeface="Arial" charset="0"/>
                </a:rPr>
                <a:t>Trams / Buses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445"/>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4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68580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31747" name="Line 3"/>
          <p:cNvSpPr>
            <a:spLocks noChangeShapeType="1"/>
          </p:cNvSpPr>
          <p:nvPr/>
        </p:nvSpPr>
        <p:spPr bwMode="auto">
          <a:xfrm>
            <a:off x="250825" y="6230938"/>
            <a:ext cx="8569325" cy="0"/>
          </a:xfrm>
          <a:prstGeom prst="line">
            <a:avLst/>
          </a:prstGeom>
          <a:noFill/>
          <a:ln w="9525">
            <a:solidFill>
              <a:srgbClr val="828282"/>
            </a:solidFill>
            <a:round/>
            <a:headEnd/>
            <a:tailEnd/>
          </a:ln>
        </p:spPr>
        <p:txBody>
          <a:bodyPr lIns="0" tIns="0" rIns="0" bIns="0"/>
          <a:lstStyle/>
          <a:p>
            <a:endParaRPr lang="en-GB"/>
          </a:p>
        </p:txBody>
      </p:sp>
      <p:pic>
        <p:nvPicPr>
          <p:cNvPr id="1084420" name="Picture 4" descr="8049"/>
          <p:cNvPicPr>
            <a:picLocks noChangeAspect="1" noChangeArrowheads="1"/>
          </p:cNvPicPr>
          <p:nvPr/>
        </p:nvPicPr>
        <p:blipFill>
          <a:blip r:embed="rId3" cstate="print"/>
          <a:srcRect/>
          <a:stretch>
            <a:fillRect/>
          </a:stretch>
        </p:blipFill>
        <p:spPr bwMode="auto">
          <a:xfrm>
            <a:off x="0" y="-1208088"/>
            <a:ext cx="9144000" cy="8559801"/>
          </a:xfrm>
          <a:prstGeom prst="rect">
            <a:avLst/>
          </a:prstGeom>
          <a:noFill/>
          <a:ln w="9525">
            <a:solidFill>
              <a:schemeClr val="bg1"/>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84420"/>
                                        </p:tgtEl>
                                        <p:attrNameLst>
                                          <p:attrName>style.visibility</p:attrName>
                                        </p:attrNameLst>
                                      </p:cBhvr>
                                      <p:to>
                                        <p:strVal val="visible"/>
                                      </p:to>
                                    </p:set>
                                    <p:animEffect transition="in" filter="fade">
                                      <p:cBhvr>
                                        <p:cTn id="7" dur="2000"/>
                                        <p:tgtEl>
                                          <p:spTgt spid="1084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C:\Users\iain.brodie\Downloads\8247569470_8642863fac_o.jpg"/>
          <p:cNvPicPr>
            <a:picLocks noChangeAspect="1" noChangeArrowheads="1"/>
          </p:cNvPicPr>
          <p:nvPr/>
        </p:nvPicPr>
        <p:blipFill>
          <a:blip r:embed="rId3" cstate="print"/>
          <a:srcRect l="13162" r="30119"/>
          <a:stretch>
            <a:fillRect/>
          </a:stretch>
        </p:blipFill>
        <p:spPr bwMode="auto">
          <a:xfrm>
            <a:off x="5078413" y="1482725"/>
            <a:ext cx="4065587" cy="5375275"/>
          </a:xfrm>
          <a:prstGeom prst="rect">
            <a:avLst/>
          </a:prstGeom>
          <a:noFill/>
          <a:ln w="9525">
            <a:noFill/>
            <a:miter lim="800000"/>
            <a:headEnd/>
            <a:tailEnd/>
          </a:ln>
        </p:spPr>
      </p:pic>
      <p:pic>
        <p:nvPicPr>
          <p:cNvPr id="33795" name="Picture 2" descr="C:\Users\iain.brodie\Downloads\8246503841_06c6a0e6e5_o.jpg"/>
          <p:cNvPicPr>
            <a:picLocks noChangeAspect="1" noChangeArrowheads="1"/>
          </p:cNvPicPr>
          <p:nvPr/>
        </p:nvPicPr>
        <p:blipFill>
          <a:blip r:embed="rId4" cstate="print"/>
          <a:srcRect t="627" r="43138"/>
          <a:stretch>
            <a:fillRect/>
          </a:stretch>
        </p:blipFill>
        <p:spPr bwMode="auto">
          <a:xfrm>
            <a:off x="3592513" y="0"/>
            <a:ext cx="2736850" cy="3586163"/>
          </a:xfrm>
          <a:prstGeom prst="rect">
            <a:avLst/>
          </a:prstGeom>
          <a:noFill/>
          <a:ln w="9525">
            <a:noFill/>
            <a:miter lim="800000"/>
            <a:headEnd/>
            <a:tailEnd/>
          </a:ln>
        </p:spPr>
      </p:pic>
      <p:pic>
        <p:nvPicPr>
          <p:cNvPr id="33796" name="Picture 3" descr="C:\Users\iain.brodie\Downloads\8246502865_a16a49096c_o.jpg"/>
          <p:cNvPicPr>
            <a:picLocks noChangeAspect="1" noChangeArrowheads="1"/>
          </p:cNvPicPr>
          <p:nvPr/>
        </p:nvPicPr>
        <p:blipFill>
          <a:blip r:embed="rId5" cstate="print"/>
          <a:srcRect/>
          <a:stretch>
            <a:fillRect/>
          </a:stretch>
        </p:blipFill>
        <p:spPr bwMode="auto">
          <a:xfrm>
            <a:off x="0" y="0"/>
            <a:ext cx="3600450" cy="2700338"/>
          </a:xfrm>
          <a:prstGeom prst="rect">
            <a:avLst/>
          </a:prstGeom>
          <a:noFill/>
          <a:ln w="9525">
            <a:noFill/>
            <a:miter lim="800000"/>
            <a:headEnd/>
            <a:tailEnd/>
          </a:ln>
        </p:spPr>
      </p:pic>
      <p:pic>
        <p:nvPicPr>
          <p:cNvPr id="33797" name="Picture 6" descr="C:\Users\iain.brodie\Downloads\4758151451_8a676329d2_b.jpg"/>
          <p:cNvPicPr>
            <a:picLocks noChangeAspect="1" noChangeArrowheads="1"/>
          </p:cNvPicPr>
          <p:nvPr/>
        </p:nvPicPr>
        <p:blipFill>
          <a:blip r:embed="rId6" cstate="print"/>
          <a:srcRect/>
          <a:stretch>
            <a:fillRect/>
          </a:stretch>
        </p:blipFill>
        <p:spPr bwMode="auto">
          <a:xfrm>
            <a:off x="0" y="2690813"/>
            <a:ext cx="5776913" cy="4332287"/>
          </a:xfrm>
          <a:prstGeom prst="rect">
            <a:avLst/>
          </a:prstGeom>
          <a:noFill/>
          <a:ln w="9525">
            <a:noFill/>
            <a:miter lim="800000"/>
            <a:headEnd/>
            <a:tailEnd/>
          </a:ln>
        </p:spPr>
      </p:pic>
      <p:sp>
        <p:nvSpPr>
          <p:cNvPr id="33798" name="TextBox 8"/>
          <p:cNvSpPr txBox="1">
            <a:spLocks noChangeArrowheads="1"/>
          </p:cNvSpPr>
          <p:nvPr/>
        </p:nvSpPr>
        <p:spPr bwMode="auto">
          <a:xfrm>
            <a:off x="6875463" y="404813"/>
            <a:ext cx="2268537" cy="369887"/>
          </a:xfrm>
          <a:prstGeom prst="rect">
            <a:avLst/>
          </a:prstGeom>
          <a:noFill/>
          <a:ln w="9525">
            <a:noFill/>
            <a:miter lim="800000"/>
            <a:headEnd/>
            <a:tailEnd/>
          </a:ln>
        </p:spPr>
        <p:txBody>
          <a:bodyPr>
            <a:spAutoFit/>
          </a:bodyPr>
          <a:lstStyle/>
          <a:p>
            <a:r>
              <a:rPr lang="en-GB"/>
              <a:t>IJburg, Netherlands</a:t>
            </a:r>
          </a:p>
        </p:txBody>
      </p:sp>
      <p:pic>
        <p:nvPicPr>
          <p:cNvPr id="33799" name="Picture 11" descr="7929589734_2649d04fc0_b.jpg"/>
          <p:cNvPicPr>
            <a:picLocks noChangeAspect="1"/>
          </p:cNvPicPr>
          <p:nvPr/>
        </p:nvPicPr>
        <p:blipFill>
          <a:blip r:embed="rId7" cstate="print"/>
          <a:srcRect/>
          <a:stretch>
            <a:fillRect/>
          </a:stretch>
        </p:blipFill>
        <p:spPr bwMode="auto">
          <a:xfrm>
            <a:off x="5607050" y="0"/>
            <a:ext cx="3536950" cy="26527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C:\Users\iain.brodie\Downloads\8247569470_8642863fac_o.jpg"/>
          <p:cNvPicPr>
            <a:picLocks noChangeAspect="1" noChangeArrowheads="1"/>
          </p:cNvPicPr>
          <p:nvPr/>
        </p:nvPicPr>
        <p:blipFill>
          <a:blip r:embed="rId3" cstate="print"/>
          <a:srcRect l="19661" r="24434"/>
          <a:stretch>
            <a:fillRect/>
          </a:stretch>
        </p:blipFill>
        <p:spPr bwMode="auto">
          <a:xfrm>
            <a:off x="4614863" y="782637"/>
            <a:ext cx="4529137" cy="6075363"/>
          </a:xfrm>
          <a:prstGeom prst="rect">
            <a:avLst/>
          </a:prstGeom>
          <a:noFill/>
          <a:ln w="9525">
            <a:noFill/>
            <a:miter lim="800000"/>
            <a:headEnd/>
            <a:tailEnd/>
          </a:ln>
        </p:spPr>
      </p:pic>
      <p:pic>
        <p:nvPicPr>
          <p:cNvPr id="34819" name="Picture 3" descr="C:\Users\iain.brodie\Downloads\8246502865_a16a49096c_o.jpg"/>
          <p:cNvPicPr>
            <a:picLocks noChangeAspect="1" noChangeArrowheads="1"/>
          </p:cNvPicPr>
          <p:nvPr/>
        </p:nvPicPr>
        <p:blipFill>
          <a:blip r:embed="rId4" cstate="print"/>
          <a:srcRect/>
          <a:stretch>
            <a:fillRect/>
          </a:stretch>
        </p:blipFill>
        <p:spPr bwMode="auto">
          <a:xfrm>
            <a:off x="0" y="0"/>
            <a:ext cx="4514850" cy="3386138"/>
          </a:xfrm>
          <a:prstGeom prst="rect">
            <a:avLst/>
          </a:prstGeom>
          <a:noFill/>
          <a:ln w="9525">
            <a:noFill/>
            <a:miter lim="800000"/>
            <a:headEnd/>
            <a:tailEnd/>
          </a:ln>
        </p:spPr>
      </p:pic>
      <p:pic>
        <p:nvPicPr>
          <p:cNvPr id="34820" name="Picture 6" descr="C:\Users\iain.brodie\Downloads\4758151451_8a676329d2_b.jpg"/>
          <p:cNvPicPr>
            <a:picLocks noChangeAspect="1" noChangeArrowheads="1"/>
          </p:cNvPicPr>
          <p:nvPr/>
        </p:nvPicPr>
        <p:blipFill>
          <a:blip r:embed="rId5" cstate="print"/>
          <a:srcRect/>
          <a:stretch>
            <a:fillRect/>
          </a:stretch>
        </p:blipFill>
        <p:spPr bwMode="auto">
          <a:xfrm>
            <a:off x="1447800" y="2281238"/>
            <a:ext cx="6111875" cy="4576762"/>
          </a:xfrm>
          <a:prstGeom prst="rect">
            <a:avLst/>
          </a:prstGeom>
          <a:noFill/>
          <a:ln w="9525">
            <a:noFill/>
            <a:miter lim="800000"/>
            <a:headEnd/>
            <a:tailEnd/>
          </a:ln>
        </p:spPr>
      </p:pic>
      <p:sp>
        <p:nvSpPr>
          <p:cNvPr id="34821" name="TextBox 8"/>
          <p:cNvSpPr txBox="1">
            <a:spLocks noChangeArrowheads="1"/>
          </p:cNvSpPr>
          <p:nvPr/>
        </p:nvSpPr>
        <p:spPr bwMode="auto">
          <a:xfrm>
            <a:off x="6875463" y="404813"/>
            <a:ext cx="2268537" cy="369887"/>
          </a:xfrm>
          <a:prstGeom prst="rect">
            <a:avLst/>
          </a:prstGeom>
          <a:noFill/>
          <a:ln w="9525">
            <a:noFill/>
            <a:miter lim="800000"/>
            <a:headEnd/>
            <a:tailEnd/>
          </a:ln>
        </p:spPr>
        <p:txBody>
          <a:bodyPr>
            <a:spAutoFit/>
          </a:bodyPr>
          <a:lstStyle/>
          <a:p>
            <a:r>
              <a:rPr lang="en-GB"/>
              <a:t>Freiburg, Germany</a:t>
            </a:r>
          </a:p>
        </p:txBody>
      </p:sp>
      <p:sp>
        <p:nvSpPr>
          <p:cNvPr id="34822" name="TextBox 6"/>
          <p:cNvSpPr txBox="1">
            <a:spLocks noChangeArrowheads="1"/>
          </p:cNvSpPr>
          <p:nvPr/>
        </p:nvSpPr>
        <p:spPr bwMode="auto">
          <a:xfrm>
            <a:off x="468313" y="2565400"/>
            <a:ext cx="2266950" cy="368300"/>
          </a:xfrm>
          <a:prstGeom prst="rect">
            <a:avLst/>
          </a:prstGeom>
          <a:noFill/>
          <a:ln w="9525">
            <a:noFill/>
            <a:miter lim="800000"/>
            <a:headEnd/>
            <a:tailEnd/>
          </a:ln>
        </p:spPr>
        <p:txBody>
          <a:bodyPr>
            <a:spAutoFit/>
          </a:bodyPr>
          <a:lstStyle/>
          <a:p>
            <a:r>
              <a:rPr lang="en-GB">
                <a:solidFill>
                  <a:schemeClr val="bg1"/>
                </a:solidFill>
              </a:rPr>
              <a:t>CHP</a:t>
            </a:r>
          </a:p>
        </p:txBody>
      </p:sp>
      <p:sp>
        <p:nvSpPr>
          <p:cNvPr id="34823" name="TextBox 9"/>
          <p:cNvSpPr txBox="1">
            <a:spLocks noChangeArrowheads="1"/>
          </p:cNvSpPr>
          <p:nvPr/>
        </p:nvSpPr>
        <p:spPr bwMode="auto">
          <a:xfrm>
            <a:off x="452438" y="3244850"/>
            <a:ext cx="2268537" cy="368300"/>
          </a:xfrm>
          <a:prstGeom prst="rect">
            <a:avLst/>
          </a:prstGeom>
          <a:noFill/>
          <a:ln w="9525">
            <a:noFill/>
            <a:miter lim="800000"/>
            <a:headEnd/>
            <a:tailEnd/>
          </a:ln>
        </p:spPr>
        <p:txBody>
          <a:bodyPr>
            <a:spAutoFit/>
          </a:bodyPr>
          <a:lstStyle/>
          <a:p>
            <a:r>
              <a:rPr lang="en-GB">
                <a:solidFill>
                  <a:schemeClr val="bg1"/>
                </a:solidFill>
              </a:rPr>
              <a:t>Waste</a:t>
            </a:r>
          </a:p>
        </p:txBody>
      </p:sp>
      <p:pic>
        <p:nvPicPr>
          <p:cNvPr id="34824" name="Picture 2" descr="C:\Users\iain.brodie\Downloads\7943151982_e4dec55611_b.jpg"/>
          <p:cNvPicPr>
            <a:picLocks noChangeAspect="1" noChangeArrowheads="1"/>
          </p:cNvPicPr>
          <p:nvPr/>
        </p:nvPicPr>
        <p:blipFill>
          <a:blip r:embed="rId6" cstate="print"/>
          <a:srcRect/>
          <a:stretch>
            <a:fillRect/>
          </a:stretch>
        </p:blipFill>
        <p:spPr bwMode="auto">
          <a:xfrm>
            <a:off x="3248025" y="0"/>
            <a:ext cx="3049501" cy="2286000"/>
          </a:xfrm>
          <a:prstGeom prst="rect">
            <a:avLst/>
          </a:prstGeom>
          <a:noFill/>
          <a:ln w="9525">
            <a:noFill/>
            <a:miter lim="800000"/>
            <a:headEnd/>
            <a:tailEnd/>
          </a:ln>
        </p:spPr>
      </p:pic>
      <p:pic>
        <p:nvPicPr>
          <p:cNvPr id="34825" name="Picture 3" descr="C:\Users\iain.brodie\Downloads\7943154656_f8e452be86_b.jpg"/>
          <p:cNvPicPr>
            <a:picLocks noChangeAspect="1" noChangeArrowheads="1"/>
          </p:cNvPicPr>
          <p:nvPr/>
        </p:nvPicPr>
        <p:blipFill>
          <a:blip r:embed="rId7" cstate="print"/>
          <a:srcRect l="11713" r="30495"/>
          <a:stretch>
            <a:fillRect/>
          </a:stretch>
        </p:blipFill>
        <p:spPr bwMode="auto">
          <a:xfrm>
            <a:off x="0" y="3379787"/>
            <a:ext cx="2679700" cy="34782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4" name="Picture 10" descr="3526 M (PL) 510.jpg"/>
          <p:cNvPicPr>
            <a:picLocks noChangeAspect="1"/>
          </p:cNvPicPr>
          <p:nvPr/>
        </p:nvPicPr>
        <p:blipFill>
          <a:blip r:embed="rId4" cstate="print"/>
          <a:srcRect l="7042" t="8791" r="6358" b="8841"/>
          <a:stretch>
            <a:fillRect/>
          </a:stretch>
        </p:blipFill>
        <p:spPr bwMode="auto">
          <a:xfrm>
            <a:off x="4067944" y="0"/>
            <a:ext cx="5076056" cy="6838094"/>
          </a:xfrm>
          <a:prstGeom prst="rect">
            <a:avLst/>
          </a:prstGeom>
          <a:noFill/>
          <a:ln w="9525">
            <a:noFill/>
            <a:miter lim="800000"/>
            <a:headEnd/>
            <a:tailEnd/>
          </a:ln>
        </p:spPr>
      </p:pic>
      <p:pic>
        <p:nvPicPr>
          <p:cNvPr id="1026" name="Picture 2" descr="P:\RTPI Branding\RTPI Logos\Nations\Scotland\RTPI-Scotland-Logo-Screen.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Group 10"/>
          <p:cNvGrpSpPr>
            <a:grpSpLocks/>
          </p:cNvGrpSpPr>
          <p:nvPr/>
        </p:nvGrpSpPr>
        <p:grpSpPr bwMode="auto">
          <a:xfrm>
            <a:off x="0" y="0"/>
            <a:ext cx="4067944" cy="4313827"/>
            <a:chOff x="-1954488" y="1849346"/>
            <a:chExt cx="3526486" cy="3738414"/>
          </a:xfrm>
        </p:grpSpPr>
        <p:pic>
          <p:nvPicPr>
            <p:cNvPr id="7" name="Picture 4" descr="3526_402_08 Riverside walkway"/>
            <p:cNvPicPr>
              <a:picLocks noChangeAspect="1" noChangeArrowheads="1"/>
            </p:cNvPicPr>
            <p:nvPr/>
          </p:nvPicPr>
          <p:blipFill>
            <a:blip r:embed="rId6" cstate="print"/>
            <a:srcRect/>
            <a:stretch>
              <a:fillRect/>
            </a:stretch>
          </p:blipFill>
          <p:spPr bwMode="auto">
            <a:xfrm>
              <a:off x="-1954488" y="1849346"/>
              <a:ext cx="3526486" cy="2409985"/>
            </a:xfrm>
            <a:prstGeom prst="rect">
              <a:avLst/>
            </a:prstGeom>
            <a:noFill/>
            <a:ln w="9525">
              <a:noFill/>
              <a:miter lim="800000"/>
              <a:headEnd/>
              <a:tailEnd/>
            </a:ln>
          </p:spPr>
        </p:pic>
        <p:pic>
          <p:nvPicPr>
            <p:cNvPr id="8" name="Picture 5" descr="RiversideSmall"/>
            <p:cNvPicPr>
              <a:picLocks noChangeAspect="1" noChangeArrowheads="1"/>
            </p:cNvPicPr>
            <p:nvPr/>
          </p:nvPicPr>
          <p:blipFill>
            <a:blip r:embed="rId7" cstate="print"/>
            <a:srcRect t="11363" b="9494"/>
            <a:stretch>
              <a:fillRect/>
            </a:stretch>
          </p:blipFill>
          <p:spPr bwMode="auto">
            <a:xfrm>
              <a:off x="-1954488" y="3760107"/>
              <a:ext cx="3526486" cy="1827653"/>
            </a:xfrm>
            <a:prstGeom prst="rect">
              <a:avLst/>
            </a:prstGeom>
            <a:noFill/>
            <a:ln w="9525">
              <a:noFill/>
              <a:miter lim="800000"/>
              <a:headEnd/>
              <a:tailEnd/>
            </a:ln>
          </p:spPr>
        </p:pic>
      </p:grpSp>
      <p:pic>
        <p:nvPicPr>
          <p:cNvPr id="9" name="Picture 3" descr="Commonwealth Games Aerial.jpg"/>
          <p:cNvPicPr>
            <a:picLocks noChangeAspect="1"/>
          </p:cNvPicPr>
          <p:nvPr/>
        </p:nvPicPr>
        <p:blipFill>
          <a:blip r:embed="rId8" cstate="print"/>
          <a:srcRect l="15387" t="29872" b="1384"/>
          <a:stretch>
            <a:fillRect/>
          </a:stretch>
        </p:blipFill>
        <p:spPr bwMode="auto">
          <a:xfrm>
            <a:off x="0" y="4221089"/>
            <a:ext cx="4067944" cy="2636912"/>
          </a:xfrm>
          <a:prstGeom prst="rect">
            <a:avLst/>
          </a:prstGeom>
          <a:noFill/>
          <a:ln w="9525">
            <a:noFill/>
            <a:miter lim="800000"/>
            <a:headEnd/>
            <a:tailEnd/>
          </a:ln>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115616" y="1720840"/>
            <a:ext cx="6552728" cy="4031873"/>
          </a:xfrm>
          <a:prstGeom prst="rect">
            <a:avLst/>
          </a:prstGeom>
        </p:spPr>
        <p:txBody>
          <a:bodyPr wrap="square">
            <a:spAutoFit/>
          </a:bodyPr>
          <a:lstStyle/>
          <a:p>
            <a:pPr marL="342900" indent="-342900" fontAlgn="base">
              <a:spcBef>
                <a:spcPct val="20000"/>
              </a:spcBef>
              <a:spcAft>
                <a:spcPct val="0"/>
              </a:spcAft>
              <a:buFont typeface="Arial" charset="0"/>
              <a:buChar char="•"/>
            </a:pPr>
            <a:r>
              <a:rPr lang="en-GB" sz="2000" dirty="0" smtClean="0">
                <a:solidFill>
                  <a:prstClr val="black"/>
                </a:solidFill>
                <a:latin typeface="Signika" pitchFamily="2" charset="0"/>
              </a:rPr>
              <a:t>A simple recognition of cities (and their capacity for dense economic activity), as the key driver in achieving sustainable development;</a:t>
            </a:r>
          </a:p>
          <a:p>
            <a:pPr marL="342900" indent="-342900" eaLnBrk="0" fontAlgn="base" hangingPunct="0">
              <a:spcBef>
                <a:spcPct val="20000"/>
              </a:spcBef>
              <a:spcAft>
                <a:spcPct val="0"/>
              </a:spcAft>
              <a:buFont typeface="Arial" charset="0"/>
              <a:buChar char="•"/>
            </a:pPr>
            <a:r>
              <a:rPr lang="en-GB" sz="2000" dirty="0" smtClean="0">
                <a:solidFill>
                  <a:prstClr val="black"/>
                </a:solidFill>
                <a:latin typeface="Signika" pitchFamily="2" charset="0"/>
              </a:rPr>
              <a:t>A willingness to plan ambitiously for the long term (30yrs plus) with national and regional targets;</a:t>
            </a:r>
          </a:p>
          <a:p>
            <a:pPr marL="342900" indent="-342900" eaLnBrk="0" fontAlgn="base" hangingPunct="0">
              <a:spcBef>
                <a:spcPct val="20000"/>
              </a:spcBef>
              <a:spcAft>
                <a:spcPct val="0"/>
              </a:spcAft>
              <a:buFont typeface="Arial" charset="0"/>
              <a:buChar char="•"/>
            </a:pPr>
            <a:r>
              <a:rPr lang="en-GB" sz="2000" dirty="0" smtClean="0">
                <a:solidFill>
                  <a:prstClr val="black"/>
                </a:solidFill>
                <a:latin typeface="Signika" pitchFamily="2" charset="0"/>
              </a:rPr>
              <a:t>A recognition that long term planning of new transport infrastructure and new development go hand in hand to deliver sustainable growth; </a:t>
            </a:r>
          </a:p>
          <a:p>
            <a:pPr marL="342900" indent="-342900" eaLnBrk="0" fontAlgn="base" hangingPunct="0">
              <a:spcBef>
                <a:spcPct val="20000"/>
              </a:spcBef>
              <a:spcAft>
                <a:spcPct val="0"/>
              </a:spcAft>
              <a:buFont typeface="Arial" charset="0"/>
              <a:buChar char="•"/>
            </a:pPr>
            <a:r>
              <a:rPr lang="en-GB" sz="2000" dirty="0" smtClean="0">
                <a:solidFill>
                  <a:prstClr val="black"/>
                </a:solidFill>
                <a:latin typeface="Signika" pitchFamily="2" charset="0"/>
              </a:rPr>
              <a:t>A partnership approach to delivery and effectiveness; and,</a:t>
            </a:r>
          </a:p>
          <a:p>
            <a:pPr marL="342900" indent="-342900" eaLnBrk="0" fontAlgn="base" hangingPunct="0">
              <a:spcBef>
                <a:spcPct val="20000"/>
              </a:spcBef>
              <a:spcAft>
                <a:spcPct val="0"/>
              </a:spcAft>
              <a:buFont typeface="Arial" charset="0"/>
              <a:buChar char="•"/>
            </a:pPr>
            <a:r>
              <a:rPr lang="en-GB" sz="2000" dirty="0" smtClean="0">
                <a:solidFill>
                  <a:prstClr val="black"/>
                </a:solidFill>
                <a:latin typeface="Signika" pitchFamily="2" charset="0"/>
              </a:rPr>
              <a:t>An open, honest and sometimes brave approach to engaging local communities. </a:t>
            </a:r>
          </a:p>
        </p:txBody>
      </p:sp>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p:cNvPicPr>
            <a:picLocks noChangeAspect="1" noChangeArrowheads="1"/>
          </p:cNvPicPr>
          <p:nvPr/>
        </p:nvPicPr>
        <p:blipFill>
          <a:blip r:embed="rId5" cstate="print"/>
          <a:srcRect/>
          <a:stretch>
            <a:fillRect/>
          </a:stretch>
        </p:blipFill>
        <p:spPr bwMode="auto">
          <a:xfrm>
            <a:off x="1259632" y="1143001"/>
            <a:ext cx="3240359" cy="4619094"/>
          </a:xfrm>
          <a:prstGeom prst="rect">
            <a:avLst/>
          </a:prstGeom>
          <a:noFill/>
          <a:ln w="9525">
            <a:noFill/>
            <a:miter lim="800000"/>
            <a:headEnd/>
            <a:tailEnd/>
          </a:ln>
        </p:spPr>
      </p:pic>
      <p:pic>
        <p:nvPicPr>
          <p:cNvPr id="5" name="Picture 3" descr="circlesL"/>
          <p:cNvPicPr>
            <a:picLocks noChangeAspect="1" noChangeArrowheads="1"/>
          </p:cNvPicPr>
          <p:nvPr/>
        </p:nvPicPr>
        <p:blipFill>
          <a:blip r:embed="rId6" cstate="print"/>
          <a:srcRect/>
          <a:stretch>
            <a:fillRect/>
          </a:stretch>
        </p:blipFill>
        <p:spPr bwMode="auto">
          <a:xfrm>
            <a:off x="5076056" y="3717032"/>
            <a:ext cx="1981200" cy="1913263"/>
          </a:xfrm>
          <a:prstGeom prst="rect">
            <a:avLst/>
          </a:prstGeom>
          <a:noFill/>
          <a:ln w="9525">
            <a:noFill/>
            <a:miter lim="800000"/>
            <a:headEnd/>
            <a:tailEnd/>
          </a:ln>
        </p:spPr>
      </p:pic>
      <p:pic>
        <p:nvPicPr>
          <p:cNvPr id="6" name="Picture 6" descr="howard3b.jpg"/>
          <p:cNvPicPr>
            <a:picLocks noChangeAspect="1"/>
          </p:cNvPicPr>
          <p:nvPr/>
        </p:nvPicPr>
        <p:blipFill>
          <a:blip r:embed="rId7" cstate="print"/>
          <a:srcRect l="2380" r="27371"/>
          <a:stretch>
            <a:fillRect/>
          </a:stretch>
        </p:blipFill>
        <p:spPr bwMode="auto">
          <a:xfrm>
            <a:off x="4495800" y="1143000"/>
            <a:ext cx="3172544" cy="2542178"/>
          </a:xfrm>
          <a:prstGeom prst="rect">
            <a:avLst/>
          </a:prstGeom>
          <a:noFill/>
          <a:ln w="9525">
            <a:noFill/>
            <a:miter lim="800000"/>
            <a:headEnd/>
            <a:tailEnd/>
          </a:ln>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a:xfrm>
            <a:off x="467544" y="2046327"/>
            <a:ext cx="8424936" cy="2246769"/>
          </a:xfrm>
          <a:prstGeom prst="rect">
            <a:avLst/>
          </a:prstGeom>
        </p:spPr>
        <p:txBody>
          <a:bodyPr wrap="square">
            <a:spAutoFit/>
          </a:bodyPr>
          <a:lstStyle/>
          <a:p>
            <a:r>
              <a:rPr lang="en-GB" sz="2800" dirty="0" smtClean="0">
                <a:solidFill>
                  <a:srgbClr val="78C282"/>
                </a:solidFill>
                <a:latin typeface="Signika" pitchFamily="50" charset="0"/>
              </a:rPr>
              <a:t>…the continuing "absolutely shocking" shortage of new housing supply was due to the attitude of "bods with the bums on the seat in the nice warm offices who put the words on the paper and the lines on the plans". </a:t>
            </a:r>
            <a:r>
              <a:rPr lang="en-US" dirty="0" smtClean="0">
                <a:solidFill>
                  <a:srgbClr val="78C282"/>
                </a:solidFill>
                <a:latin typeface="Signika" pitchFamily="50" charset="0"/>
              </a:rPr>
              <a:t>Sandy Adam, Chair, Homes for </a:t>
            </a:r>
            <a:r>
              <a:rPr lang="en-US" dirty="0" smtClean="0">
                <a:solidFill>
                  <a:srgbClr val="78C282"/>
                </a:solidFill>
                <a:latin typeface="Signika" pitchFamily="50" charset="0"/>
              </a:rPr>
              <a:t>Scotland (Sunday Herald)</a:t>
            </a:r>
            <a:endParaRPr lang="en-GB" dirty="0">
              <a:solidFill>
                <a:prstClr val="black"/>
              </a:solidFill>
            </a:endParaRPr>
          </a:p>
        </p:txBody>
      </p:sp>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V:\Group Admin\Graphic Design\719\1300.847 - Green Belt - Edinburgh\A5 - Reports &amp; Graphics\Graphic Design\Presentations\300-847-Planning to Housing Doc - housing delivery over the decades.jpg"/>
          <p:cNvPicPr>
            <a:picLocks noChangeAspect="1" noChangeArrowheads="1"/>
          </p:cNvPicPr>
          <p:nvPr/>
        </p:nvPicPr>
        <p:blipFill>
          <a:blip r:embed="rId5" cstate="print"/>
          <a:srcRect l="6226" t="54781"/>
          <a:stretch>
            <a:fillRect/>
          </a:stretch>
        </p:blipFill>
        <p:spPr bwMode="auto">
          <a:xfrm>
            <a:off x="755576" y="1052736"/>
            <a:ext cx="5328592" cy="3854669"/>
          </a:xfrm>
          <a:prstGeom prst="rect">
            <a:avLst/>
          </a:prstGeom>
          <a:noFill/>
          <a:ln w="9525">
            <a:noFill/>
            <a:miter lim="800000"/>
            <a:headEnd/>
            <a:tailEnd/>
          </a:ln>
        </p:spPr>
      </p:pic>
      <p:sp>
        <p:nvSpPr>
          <p:cNvPr id="8" name="Right Arrow 7"/>
          <p:cNvSpPr/>
          <p:nvPr/>
        </p:nvSpPr>
        <p:spPr>
          <a:xfrm>
            <a:off x="683568" y="4437112"/>
            <a:ext cx="7620000" cy="381000"/>
          </a:xfrm>
          <a:prstGeom prst="rightArrow">
            <a:avLst/>
          </a:prstGeom>
          <a:solidFill>
            <a:srgbClr val="215166"/>
          </a:solidFill>
          <a:ln>
            <a:solidFill>
              <a:srgbClr val="2151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TextBox 8"/>
          <p:cNvSpPr txBox="1">
            <a:spLocks noChangeArrowheads="1"/>
          </p:cNvSpPr>
          <p:nvPr/>
        </p:nvSpPr>
        <p:spPr bwMode="auto">
          <a:xfrm>
            <a:off x="1369368" y="4437112"/>
            <a:ext cx="1066800" cy="369888"/>
          </a:xfrm>
          <a:prstGeom prst="rect">
            <a:avLst/>
          </a:prstGeom>
          <a:noFill/>
          <a:ln w="9525">
            <a:noFill/>
            <a:miter lim="800000"/>
            <a:headEnd/>
            <a:tailEnd/>
          </a:ln>
        </p:spPr>
        <p:txBody>
          <a:bodyPr>
            <a:spAutoFit/>
          </a:bodyPr>
          <a:lstStyle/>
          <a:p>
            <a:pPr algn="ctr"/>
            <a:r>
              <a:rPr lang="en-GB">
                <a:solidFill>
                  <a:schemeClr val="bg1"/>
                </a:solidFill>
                <a:latin typeface="Calibri" pitchFamily="34" charset="0"/>
              </a:rPr>
              <a:t>1960’s</a:t>
            </a:r>
          </a:p>
        </p:txBody>
      </p:sp>
      <p:sp>
        <p:nvSpPr>
          <p:cNvPr id="10" name="TextBox 9"/>
          <p:cNvSpPr txBox="1"/>
          <p:nvPr/>
        </p:nvSpPr>
        <p:spPr>
          <a:xfrm>
            <a:off x="683568" y="4894313"/>
            <a:ext cx="4953000" cy="1323439"/>
          </a:xfrm>
          <a:prstGeom prst="rect">
            <a:avLst/>
          </a:prstGeom>
          <a:solidFill>
            <a:schemeClr val="bg1">
              <a:lumMod val="85000"/>
            </a:schemeClr>
          </a:solidFill>
        </p:spPr>
        <p:txBody>
          <a:bodyPr wrap="square">
            <a:spAutoFit/>
          </a:bodyPr>
          <a:lstStyle/>
          <a:p>
            <a:pPr algn="ctr" fontAlgn="auto">
              <a:spcBef>
                <a:spcPts val="0"/>
              </a:spcBef>
              <a:spcAft>
                <a:spcPts val="0"/>
              </a:spcAft>
              <a:defRPr/>
            </a:pPr>
            <a:r>
              <a:rPr lang="en-GB" sz="1600" dirty="0">
                <a:latin typeface="Signika" pitchFamily="50" charset="0"/>
                <a:cs typeface="+mn-cs"/>
              </a:rPr>
              <a:t>The </a:t>
            </a:r>
            <a:r>
              <a:rPr lang="en-GB" sz="1600" dirty="0">
                <a:solidFill>
                  <a:srgbClr val="FFFF00"/>
                </a:solidFill>
                <a:latin typeface="Signika" pitchFamily="50" charset="0"/>
                <a:cs typeface="+mn-cs"/>
              </a:rPr>
              <a:t>‘Golden Age’</a:t>
            </a:r>
            <a:r>
              <a:rPr lang="en-GB" sz="1600" dirty="0">
                <a:latin typeface="Signika" pitchFamily="50" charset="0"/>
                <a:cs typeface="+mn-cs"/>
              </a:rPr>
              <a:t>- leadership of planning </a:t>
            </a:r>
          </a:p>
          <a:p>
            <a:pPr algn="ctr" fontAlgn="auto">
              <a:spcBef>
                <a:spcPts val="0"/>
              </a:spcBef>
              <a:spcAft>
                <a:spcPts val="0"/>
              </a:spcAft>
              <a:defRPr/>
            </a:pPr>
            <a:r>
              <a:rPr lang="en-GB" sz="1600" dirty="0">
                <a:latin typeface="Signika" pitchFamily="50" charset="0"/>
                <a:cs typeface="+mn-cs"/>
              </a:rPr>
              <a:t>Planning through plans</a:t>
            </a:r>
          </a:p>
          <a:p>
            <a:pPr algn="ctr" fontAlgn="auto">
              <a:spcBef>
                <a:spcPts val="0"/>
              </a:spcBef>
              <a:spcAft>
                <a:spcPts val="0"/>
              </a:spcAft>
              <a:defRPr/>
            </a:pPr>
            <a:r>
              <a:rPr lang="en-GB" sz="1600" dirty="0">
                <a:latin typeface="Signika" pitchFamily="50" charset="0"/>
                <a:cs typeface="+mn-cs"/>
              </a:rPr>
              <a:t>Development plan led growth</a:t>
            </a:r>
          </a:p>
          <a:p>
            <a:pPr algn="ctr" fontAlgn="auto">
              <a:spcBef>
                <a:spcPts val="0"/>
              </a:spcBef>
              <a:spcAft>
                <a:spcPts val="0"/>
              </a:spcAft>
              <a:defRPr/>
            </a:pPr>
            <a:r>
              <a:rPr lang="en-GB" sz="1600" dirty="0">
                <a:latin typeface="Signika" pitchFamily="50" charset="0"/>
                <a:cs typeface="+mn-cs"/>
              </a:rPr>
              <a:t>42,000 homes built per year in Scotland</a:t>
            </a:r>
          </a:p>
          <a:p>
            <a:pPr algn="ctr" fontAlgn="auto">
              <a:spcBef>
                <a:spcPts val="0"/>
              </a:spcBef>
              <a:spcAft>
                <a:spcPts val="0"/>
              </a:spcAft>
              <a:defRPr/>
            </a:pPr>
            <a:r>
              <a:rPr lang="en-GB" sz="1600" dirty="0">
                <a:latin typeface="Signika" pitchFamily="50" charset="0"/>
                <a:cs typeface="+mn-cs"/>
              </a:rPr>
              <a:t> </a:t>
            </a:r>
          </a:p>
        </p:txBody>
      </p:sp>
      <p:sp>
        <p:nvSpPr>
          <p:cNvPr id="11" name="TextBox 10"/>
          <p:cNvSpPr txBox="1"/>
          <p:nvPr/>
        </p:nvSpPr>
        <p:spPr>
          <a:xfrm>
            <a:off x="5636568" y="4894314"/>
            <a:ext cx="2514600" cy="1323439"/>
          </a:xfrm>
          <a:prstGeom prst="rect">
            <a:avLst/>
          </a:prstGeom>
          <a:solidFill>
            <a:schemeClr val="bg1">
              <a:lumMod val="85000"/>
            </a:schemeClr>
          </a:solidFill>
        </p:spPr>
        <p:txBody>
          <a:bodyPr wrap="square">
            <a:spAutoFit/>
          </a:bodyPr>
          <a:lstStyle/>
          <a:p>
            <a:pPr algn="ctr" fontAlgn="auto">
              <a:spcBef>
                <a:spcPts val="0"/>
              </a:spcBef>
              <a:spcAft>
                <a:spcPts val="0"/>
              </a:spcAft>
              <a:defRPr/>
            </a:pPr>
            <a:r>
              <a:rPr lang="en-GB" sz="1600" dirty="0">
                <a:latin typeface="Signika" pitchFamily="50" charset="0"/>
                <a:cs typeface="+mn-cs"/>
              </a:rPr>
              <a:t>Planning application Route – reduction in new housing delivery</a:t>
            </a:r>
          </a:p>
          <a:p>
            <a:pPr algn="ctr" fontAlgn="auto">
              <a:spcBef>
                <a:spcPts val="0"/>
              </a:spcBef>
              <a:spcAft>
                <a:spcPts val="0"/>
              </a:spcAft>
              <a:defRPr/>
            </a:pPr>
            <a:endParaRPr lang="en-GB" sz="1600" dirty="0">
              <a:latin typeface="Signika" pitchFamily="50" charset="0"/>
              <a:cs typeface="+mn-cs"/>
            </a:endParaRPr>
          </a:p>
          <a:p>
            <a:pPr algn="ctr" fontAlgn="auto">
              <a:spcBef>
                <a:spcPts val="0"/>
              </a:spcBef>
              <a:spcAft>
                <a:spcPts val="0"/>
              </a:spcAft>
              <a:defRPr/>
            </a:pPr>
            <a:endParaRPr lang="en-GB" sz="1600" dirty="0">
              <a:latin typeface="Signika" pitchFamily="50" charset="0"/>
              <a:cs typeface="+mn-cs"/>
            </a:endParaRPr>
          </a:p>
        </p:txBody>
      </p:sp>
      <p:sp>
        <p:nvSpPr>
          <p:cNvPr id="12" name="TextBox 16"/>
          <p:cNvSpPr txBox="1">
            <a:spLocks noChangeArrowheads="1"/>
          </p:cNvSpPr>
          <p:nvPr/>
        </p:nvSpPr>
        <p:spPr bwMode="auto">
          <a:xfrm>
            <a:off x="3779912" y="4437112"/>
            <a:ext cx="1066800" cy="369888"/>
          </a:xfrm>
          <a:prstGeom prst="rect">
            <a:avLst/>
          </a:prstGeom>
          <a:noFill/>
          <a:ln w="9525">
            <a:noFill/>
            <a:miter lim="800000"/>
            <a:headEnd/>
            <a:tailEnd/>
          </a:ln>
        </p:spPr>
        <p:txBody>
          <a:bodyPr>
            <a:spAutoFit/>
          </a:bodyPr>
          <a:lstStyle/>
          <a:p>
            <a:pPr algn="ctr"/>
            <a:r>
              <a:rPr lang="en-GB" dirty="0">
                <a:solidFill>
                  <a:schemeClr val="bg1"/>
                </a:solidFill>
                <a:latin typeface="Calibri" pitchFamily="34" charset="0"/>
              </a:rPr>
              <a:t>1970’s</a:t>
            </a:r>
          </a:p>
        </p:txBody>
      </p:sp>
      <p:sp>
        <p:nvSpPr>
          <p:cNvPr id="13" name="TextBox 17"/>
          <p:cNvSpPr txBox="1">
            <a:spLocks noChangeArrowheads="1"/>
          </p:cNvSpPr>
          <p:nvPr/>
        </p:nvSpPr>
        <p:spPr bwMode="auto">
          <a:xfrm>
            <a:off x="6142112" y="4437112"/>
            <a:ext cx="1066800" cy="369888"/>
          </a:xfrm>
          <a:prstGeom prst="rect">
            <a:avLst/>
          </a:prstGeom>
          <a:noFill/>
          <a:ln w="9525">
            <a:noFill/>
            <a:miter lim="800000"/>
            <a:headEnd/>
            <a:tailEnd/>
          </a:ln>
        </p:spPr>
        <p:txBody>
          <a:bodyPr>
            <a:spAutoFit/>
          </a:bodyPr>
          <a:lstStyle/>
          <a:p>
            <a:pPr algn="ctr"/>
            <a:r>
              <a:rPr lang="en-GB">
                <a:solidFill>
                  <a:schemeClr val="bg1"/>
                </a:solidFill>
                <a:latin typeface="Calibri" pitchFamily="34" charset="0"/>
              </a:rPr>
              <a:t>1980’s</a:t>
            </a:r>
          </a:p>
        </p:txBody>
      </p:sp>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C:\Users\stephen.tucker\AppData\Local\Microsoft\Windows\Temporary Internet Files\Content.Outlook\4S2A9XHU\01 - Planning - Back to Basics - Sust Transport-01.jpg"/>
          <p:cNvPicPr>
            <a:picLocks noChangeAspect="1" noChangeArrowheads="1"/>
          </p:cNvPicPr>
          <p:nvPr/>
        </p:nvPicPr>
        <p:blipFill>
          <a:blip r:embed="rId5" cstate="print"/>
          <a:srcRect/>
          <a:stretch>
            <a:fillRect/>
          </a:stretch>
        </p:blipFill>
        <p:spPr bwMode="auto">
          <a:xfrm rot="5400000">
            <a:off x="1115931" y="1988525"/>
            <a:ext cx="4031818" cy="3024336"/>
          </a:xfrm>
          <a:prstGeom prst="rect">
            <a:avLst/>
          </a:prstGeom>
          <a:noFill/>
        </p:spPr>
      </p:pic>
      <p:sp>
        <p:nvSpPr>
          <p:cNvPr id="5" name="TextBox 7"/>
          <p:cNvSpPr txBox="1">
            <a:spLocks noChangeArrowheads="1"/>
          </p:cNvSpPr>
          <p:nvPr/>
        </p:nvSpPr>
        <p:spPr bwMode="auto">
          <a:xfrm>
            <a:off x="4716016" y="1484784"/>
            <a:ext cx="3263280" cy="2862322"/>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Plan for everyone - Access to regular and affordable public transport is inextricably linked to the aim of achieving more sustainable lifestyles. </a:t>
            </a:r>
            <a:r>
              <a:rPr lang="en-US" sz="2000" dirty="0" smtClean="0">
                <a:solidFill>
                  <a:srgbClr val="78C282"/>
                </a:solidFill>
                <a:latin typeface="Signika" pitchFamily="50" charset="0"/>
              </a:rPr>
              <a:t>” </a:t>
            </a:r>
          </a:p>
          <a:p>
            <a:pPr algn="r"/>
            <a:r>
              <a:rPr lang="en-US" sz="2000" dirty="0" smtClean="0">
                <a:solidFill>
                  <a:srgbClr val="78C282"/>
                </a:solidFill>
                <a:latin typeface="Signika" pitchFamily="50" charset="0"/>
              </a:rPr>
              <a:t>(Back to Basics, Barton </a:t>
            </a:r>
            <a:r>
              <a:rPr lang="en-US" sz="2000" dirty="0" err="1" smtClean="0">
                <a:solidFill>
                  <a:srgbClr val="78C282"/>
                </a:solidFill>
                <a:latin typeface="Signika" pitchFamily="50" charset="0"/>
              </a:rPr>
              <a:t>Willmore</a:t>
            </a:r>
            <a:r>
              <a:rPr lang="en-US" sz="2000" dirty="0" smtClean="0">
                <a:solidFill>
                  <a:srgbClr val="78C282"/>
                </a:solidFill>
                <a:latin typeface="Signika" pitchFamily="50" charset="0"/>
              </a:rPr>
              <a:t> 2013).</a:t>
            </a:r>
            <a:endParaRPr lang="en-US" sz="2000" dirty="0">
              <a:solidFill>
                <a:srgbClr val="78C282"/>
              </a:solidFill>
              <a:latin typeface="Signika" pitchFamily="50" charset="0"/>
            </a:endParaRPr>
          </a:p>
          <a:p>
            <a:pPr algn="r"/>
            <a:endParaRPr lang="en-GB" sz="2000" dirty="0">
              <a:solidFill>
                <a:srgbClr val="78C282"/>
              </a:solidFill>
              <a:latin typeface="Signika" pitchFamily="50" charset="0"/>
            </a:endParaRPr>
          </a:p>
        </p:txBody>
      </p:sp>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C:\Users\stephen.tucker\AppData\Local\Microsoft\Windows\Temporary Internet Files\Content.Outlook\4S2A9XHU\01 - Planning - Back to Basics - Sust Transport-01.jpg"/>
          <p:cNvPicPr>
            <a:picLocks noChangeAspect="1" noChangeArrowheads="1"/>
          </p:cNvPicPr>
          <p:nvPr/>
        </p:nvPicPr>
        <p:blipFill>
          <a:blip r:embed="rId5" cstate="print"/>
          <a:srcRect/>
          <a:stretch>
            <a:fillRect/>
          </a:stretch>
        </p:blipFill>
        <p:spPr bwMode="auto">
          <a:xfrm rot="5400000">
            <a:off x="1115931" y="1988525"/>
            <a:ext cx="4031818" cy="3024336"/>
          </a:xfrm>
          <a:prstGeom prst="rect">
            <a:avLst/>
          </a:prstGeom>
          <a:noFill/>
        </p:spPr>
      </p:pic>
      <p:sp>
        <p:nvSpPr>
          <p:cNvPr id="5" name="TextBox 7"/>
          <p:cNvSpPr txBox="1">
            <a:spLocks noChangeArrowheads="1"/>
          </p:cNvSpPr>
          <p:nvPr/>
        </p:nvSpPr>
        <p:spPr bwMode="auto">
          <a:xfrm>
            <a:off x="4716016" y="1484784"/>
            <a:ext cx="3263280" cy="2739211"/>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People want to live close to good transport infrastructure i.e. suburban rail stations, good quality schooling and community facilities as well as access to open spaces / countryside </a:t>
            </a:r>
            <a:r>
              <a:rPr lang="en-US" sz="2000" dirty="0" smtClean="0">
                <a:solidFill>
                  <a:srgbClr val="78C282"/>
                </a:solidFill>
                <a:latin typeface="Signika" pitchFamily="50" charset="0"/>
              </a:rPr>
              <a:t>” </a:t>
            </a: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2 - Planning - Back to Basics - The Market-01.jpg"/>
          <p:cNvPicPr>
            <a:picLocks noChangeAspect="1" noChangeArrowheads="1"/>
          </p:cNvPicPr>
          <p:nvPr/>
        </p:nvPicPr>
        <p:blipFill>
          <a:blip r:embed="rId6" cstate="print"/>
          <a:srcRect/>
          <a:stretch>
            <a:fillRect/>
          </a:stretch>
        </p:blipFill>
        <p:spPr bwMode="auto">
          <a:xfrm rot="5400000">
            <a:off x="1115379" y="1988603"/>
            <a:ext cx="4032448" cy="3024809"/>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C:\Users\stephen.tucker\AppData\Local\Microsoft\Windows\Temporary Internet Files\Content.Outlook\4S2A9XHU\01 - Planning - Back to Basics - Sust Transport-01.jpg"/>
          <p:cNvPicPr>
            <a:picLocks noChangeAspect="1" noChangeArrowheads="1"/>
          </p:cNvPicPr>
          <p:nvPr/>
        </p:nvPicPr>
        <p:blipFill>
          <a:blip r:embed="rId5" cstate="print"/>
          <a:srcRect/>
          <a:stretch>
            <a:fillRect/>
          </a:stretch>
        </p:blipFill>
        <p:spPr bwMode="auto">
          <a:xfrm rot="5400000">
            <a:off x="1115931" y="1988525"/>
            <a:ext cx="4031818" cy="3024336"/>
          </a:xfrm>
          <a:prstGeom prst="rect">
            <a:avLst/>
          </a:prstGeom>
          <a:noFill/>
        </p:spPr>
      </p:pic>
      <p:sp>
        <p:nvSpPr>
          <p:cNvPr id="5" name="TextBox 7"/>
          <p:cNvSpPr txBox="1">
            <a:spLocks noChangeArrowheads="1"/>
          </p:cNvSpPr>
          <p:nvPr/>
        </p:nvSpPr>
        <p:spPr bwMode="auto">
          <a:xfrm>
            <a:off x="4716016" y="1484784"/>
            <a:ext cx="3263280" cy="2123658"/>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Brownfield development will remain a central component of achieving more sustainable growth. </a:t>
            </a:r>
            <a:r>
              <a:rPr lang="en-US" sz="2000" dirty="0" smtClean="0">
                <a:solidFill>
                  <a:srgbClr val="78C282"/>
                </a:solidFill>
                <a:latin typeface="Signika" pitchFamily="50" charset="0"/>
              </a:rPr>
              <a:t>” </a:t>
            </a: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3 - Planning - Back to Basics - Sust Dev Brownfield-01.jpg"/>
          <p:cNvPicPr>
            <a:picLocks noChangeAspect="1" noChangeArrowheads="1"/>
          </p:cNvPicPr>
          <p:nvPr/>
        </p:nvPicPr>
        <p:blipFill>
          <a:blip r:embed="rId6" cstate="print"/>
          <a:srcRect/>
          <a:stretch>
            <a:fillRect/>
          </a:stretch>
        </p:blipFill>
        <p:spPr bwMode="auto">
          <a:xfrm rot="5400000">
            <a:off x="1102383" y="2002072"/>
            <a:ext cx="4140245" cy="3105669"/>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C:\Users\stephen.tucker\AppData\Local\Microsoft\Windows\Temporary Internet Files\Content.Outlook\4S2A9XHU\01 - Planning - Back to Basics - Sust Transport-01.jpg"/>
          <p:cNvPicPr>
            <a:picLocks noChangeAspect="1" noChangeArrowheads="1"/>
          </p:cNvPicPr>
          <p:nvPr/>
        </p:nvPicPr>
        <p:blipFill>
          <a:blip r:embed="rId5" cstate="print"/>
          <a:srcRect/>
          <a:stretch>
            <a:fillRect/>
          </a:stretch>
        </p:blipFill>
        <p:spPr bwMode="auto">
          <a:xfrm rot="5400000">
            <a:off x="1115931" y="1988525"/>
            <a:ext cx="4031818" cy="3024336"/>
          </a:xfrm>
          <a:prstGeom prst="rect">
            <a:avLst/>
          </a:prstGeom>
          <a:noFill/>
        </p:spPr>
      </p:pic>
      <p:sp>
        <p:nvSpPr>
          <p:cNvPr id="5" name="TextBox 7"/>
          <p:cNvSpPr txBox="1">
            <a:spLocks noChangeArrowheads="1"/>
          </p:cNvSpPr>
          <p:nvPr/>
        </p:nvSpPr>
        <p:spPr bwMode="auto">
          <a:xfrm>
            <a:off x="4572000" y="1484784"/>
            <a:ext cx="3600400" cy="2123658"/>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Greenbelt remains sacrosanct… instead it should be considered a component of sustainable growth.</a:t>
            </a:r>
            <a:r>
              <a:rPr lang="en-US" sz="2000" dirty="0" smtClean="0">
                <a:solidFill>
                  <a:srgbClr val="78C282"/>
                </a:solidFill>
                <a:latin typeface="Signika" pitchFamily="50" charset="0"/>
              </a:rPr>
              <a:t>” </a:t>
            </a: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4 - Planning - Back to Basics - Sust Dev Greenfield-01.jpg"/>
          <p:cNvPicPr>
            <a:picLocks noChangeAspect="1" noChangeArrowheads="1"/>
          </p:cNvPicPr>
          <p:nvPr/>
        </p:nvPicPr>
        <p:blipFill>
          <a:blip r:embed="rId6" cstate="print"/>
          <a:srcRect/>
          <a:stretch>
            <a:fillRect/>
          </a:stretch>
        </p:blipFill>
        <p:spPr bwMode="auto">
          <a:xfrm rot="5400000">
            <a:off x="1104121" y="2000334"/>
            <a:ext cx="4126333" cy="3095233"/>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C:\Users\stephen.tucker\AppData\Local\Microsoft\Windows\Temporary Internet Files\Content.Outlook\4S2A9XHU\01 - Planning - Back to Basics - Sust Transport-01.jpg"/>
          <p:cNvPicPr>
            <a:picLocks noChangeAspect="1" noChangeArrowheads="1"/>
          </p:cNvPicPr>
          <p:nvPr/>
        </p:nvPicPr>
        <p:blipFill>
          <a:blip r:embed="rId5" cstate="print"/>
          <a:srcRect/>
          <a:stretch>
            <a:fillRect/>
          </a:stretch>
        </p:blipFill>
        <p:spPr bwMode="auto">
          <a:xfrm rot="5400000">
            <a:off x="1115931" y="1988525"/>
            <a:ext cx="4031818" cy="3024336"/>
          </a:xfrm>
          <a:prstGeom prst="rect">
            <a:avLst/>
          </a:prstGeom>
          <a:noFill/>
        </p:spPr>
      </p:pic>
      <p:sp>
        <p:nvSpPr>
          <p:cNvPr id="5" name="TextBox 7"/>
          <p:cNvSpPr txBox="1">
            <a:spLocks noChangeArrowheads="1"/>
          </p:cNvSpPr>
          <p:nvPr/>
        </p:nvSpPr>
        <p:spPr bwMode="auto">
          <a:xfrm>
            <a:off x="4716016" y="1484784"/>
            <a:ext cx="3263280" cy="2677656"/>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Planning should be simple... </a:t>
            </a:r>
          </a:p>
          <a:p>
            <a:pPr algn="r"/>
            <a:r>
              <a:rPr lang="en-GB" sz="2000" dirty="0" smtClean="0">
                <a:solidFill>
                  <a:srgbClr val="78C282"/>
                </a:solidFill>
                <a:latin typeface="Signika" pitchFamily="50" charset="0"/>
              </a:rPr>
              <a:t>Prioritise sites where infrastructure exists and where there is clear market demand. </a:t>
            </a:r>
            <a:r>
              <a:rPr lang="en-US" sz="2000" dirty="0" smtClean="0">
                <a:solidFill>
                  <a:srgbClr val="78C282"/>
                </a:solidFill>
                <a:latin typeface="Signika" pitchFamily="50" charset="0"/>
              </a:rPr>
              <a:t>” </a:t>
            </a: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1600" dirty="0" smtClean="0">
              <a:solidFill>
                <a:srgbClr val="78C282"/>
              </a:solidFill>
              <a:latin typeface="Signika" pitchFamily="50" charset="0"/>
            </a:endParaRP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5 - Planning - Back to Basics - Priorities-01.jpg"/>
          <p:cNvPicPr>
            <a:picLocks noChangeAspect="1" noChangeArrowheads="1"/>
          </p:cNvPicPr>
          <p:nvPr/>
        </p:nvPicPr>
        <p:blipFill>
          <a:blip r:embed="rId6" cstate="print"/>
          <a:srcRect/>
          <a:stretch>
            <a:fillRect/>
          </a:stretch>
        </p:blipFill>
        <p:spPr bwMode="auto">
          <a:xfrm rot="5400000">
            <a:off x="1101290" y="2003167"/>
            <a:ext cx="4148997" cy="3112234"/>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7"/>
          <p:cNvSpPr txBox="1">
            <a:spLocks noChangeArrowheads="1"/>
          </p:cNvSpPr>
          <p:nvPr/>
        </p:nvSpPr>
        <p:spPr bwMode="auto">
          <a:xfrm>
            <a:off x="4909120" y="1484784"/>
            <a:ext cx="3263280" cy="2431435"/>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Sustainable development is about achieving a balance. This does not mean allowing any development, anywhere, at any cost... .</a:t>
            </a:r>
            <a:r>
              <a:rPr lang="en-US" sz="2000" dirty="0" smtClean="0">
                <a:solidFill>
                  <a:srgbClr val="78C282"/>
                </a:solidFill>
                <a:latin typeface="Signika" pitchFamily="50" charset="0"/>
              </a:rPr>
              <a:t>” </a:t>
            </a: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6 - Planning - Back to Basics - Not Just Any Land-02.jpg"/>
          <p:cNvPicPr>
            <a:picLocks noChangeAspect="1" noChangeArrowheads="1"/>
          </p:cNvPicPr>
          <p:nvPr/>
        </p:nvPicPr>
        <p:blipFill>
          <a:blip r:embed="rId5" cstate="print"/>
          <a:srcRect/>
          <a:stretch>
            <a:fillRect/>
          </a:stretch>
        </p:blipFill>
        <p:spPr bwMode="auto">
          <a:xfrm>
            <a:off x="736848" y="1484784"/>
            <a:ext cx="4123184" cy="3094540"/>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7"/>
          <p:cNvSpPr txBox="1">
            <a:spLocks noChangeArrowheads="1"/>
          </p:cNvSpPr>
          <p:nvPr/>
        </p:nvSpPr>
        <p:spPr bwMode="auto">
          <a:xfrm>
            <a:off x="4716016" y="1484784"/>
            <a:ext cx="3816424" cy="1569660"/>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We need to think longer term and more strategically about the growth of our cities and towns.</a:t>
            </a:r>
            <a:r>
              <a:rPr lang="en-US" sz="2000" dirty="0" smtClean="0">
                <a:solidFill>
                  <a:srgbClr val="78C282"/>
                </a:solidFill>
                <a:latin typeface="Signika" pitchFamily="50" charset="0"/>
              </a:rPr>
              <a:t>” </a:t>
            </a: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7 - Planning - Back to Basics - Brownfield Fund-01.jpg"/>
          <p:cNvPicPr>
            <a:picLocks noChangeAspect="1" noChangeArrowheads="1"/>
          </p:cNvPicPr>
          <p:nvPr/>
        </p:nvPicPr>
        <p:blipFill>
          <a:blip r:embed="rId5" cstate="print"/>
          <a:srcRect/>
          <a:stretch>
            <a:fillRect/>
          </a:stretch>
        </p:blipFill>
        <p:spPr bwMode="auto">
          <a:xfrm>
            <a:off x="827584" y="1556792"/>
            <a:ext cx="4032448" cy="3024809"/>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7"/>
          <p:cNvSpPr txBox="1">
            <a:spLocks noChangeArrowheads="1"/>
          </p:cNvSpPr>
          <p:nvPr/>
        </p:nvSpPr>
        <p:spPr bwMode="auto">
          <a:xfrm>
            <a:off x="4860032" y="1484784"/>
            <a:ext cx="3456384" cy="4462760"/>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Aren’t we all trying to achieve the same things? </a:t>
            </a:r>
          </a:p>
          <a:p>
            <a:pPr algn="r"/>
            <a:endParaRPr lang="en-GB" sz="2000" dirty="0" smtClean="0">
              <a:solidFill>
                <a:srgbClr val="78C282"/>
              </a:solidFill>
              <a:latin typeface="Signika" pitchFamily="50" charset="0"/>
            </a:endParaRPr>
          </a:p>
          <a:p>
            <a:pPr algn="r"/>
            <a:r>
              <a:rPr lang="en-GB" sz="2000" dirty="0" smtClean="0">
                <a:solidFill>
                  <a:srgbClr val="78C282"/>
                </a:solidFill>
                <a:latin typeface="Signika" pitchFamily="50" charset="0"/>
              </a:rPr>
              <a:t>A revitalised inner core </a:t>
            </a:r>
          </a:p>
          <a:p>
            <a:pPr algn="r"/>
            <a:r>
              <a:rPr lang="en-GB" sz="2000" dirty="0" smtClean="0">
                <a:solidFill>
                  <a:srgbClr val="78C282"/>
                </a:solidFill>
                <a:latin typeface="Signika" pitchFamily="50" charset="0"/>
              </a:rPr>
              <a:t>A great lifestyle for new and existing residents in sustainable cities and towns </a:t>
            </a:r>
          </a:p>
          <a:p>
            <a:pPr algn="r"/>
            <a:r>
              <a:rPr lang="en-GB" sz="2000" dirty="0" smtClean="0">
                <a:solidFill>
                  <a:srgbClr val="78C282"/>
                </a:solidFill>
                <a:latin typeface="Signika" pitchFamily="50" charset="0"/>
              </a:rPr>
              <a:t>Highly accessible green wedges that can be protected over time…  </a:t>
            </a:r>
            <a:r>
              <a:rPr lang="en-US" sz="2000" dirty="0" smtClean="0">
                <a:solidFill>
                  <a:srgbClr val="78C282"/>
                </a:solidFill>
                <a:latin typeface="Signika" pitchFamily="50" charset="0"/>
              </a:rPr>
              <a:t>” </a:t>
            </a:r>
          </a:p>
          <a:p>
            <a:pPr algn="r"/>
            <a:endParaRPr lang="en-US" sz="1600" dirty="0" smtClean="0">
              <a:solidFill>
                <a:srgbClr val="78C282"/>
              </a:solidFill>
              <a:latin typeface="Signika" pitchFamily="50" charset="0"/>
            </a:endParaRPr>
          </a:p>
          <a:p>
            <a:pPr algn="r"/>
            <a:r>
              <a:rPr lang="en-US" sz="1600" dirty="0" smtClean="0">
                <a:solidFill>
                  <a:srgbClr val="78C282"/>
                </a:solidFill>
                <a:latin typeface="Signika" pitchFamily="50" charset="0"/>
              </a:rPr>
              <a:t>(Back to Basics, Barton </a:t>
            </a:r>
            <a:r>
              <a:rPr lang="en-US" sz="1600" dirty="0" err="1" smtClean="0">
                <a:solidFill>
                  <a:srgbClr val="78C282"/>
                </a:solidFill>
                <a:latin typeface="Signika" pitchFamily="50" charset="0"/>
              </a:rPr>
              <a:t>Willmore</a:t>
            </a:r>
            <a:r>
              <a:rPr lang="en-US" sz="1600" dirty="0" smtClean="0">
                <a:solidFill>
                  <a:srgbClr val="78C282"/>
                </a:solidFill>
                <a:latin typeface="Signika" pitchFamily="50" charset="0"/>
              </a:rPr>
              <a:t> 2013).</a:t>
            </a:r>
          </a:p>
          <a:p>
            <a:pPr algn="r"/>
            <a:endParaRPr lang="en-GB" sz="1600" dirty="0" smtClean="0">
              <a:solidFill>
                <a:srgbClr val="78C282"/>
              </a:solidFill>
              <a:latin typeface="Signika" pitchFamily="50" charset="0"/>
            </a:endParaRPr>
          </a:p>
          <a:p>
            <a:pPr algn="r"/>
            <a:endParaRPr lang="en-GB" sz="2000" dirty="0">
              <a:solidFill>
                <a:srgbClr val="78C282"/>
              </a:solidFill>
              <a:latin typeface="Signika" pitchFamily="50" charset="0"/>
            </a:endParaRPr>
          </a:p>
        </p:txBody>
      </p:sp>
      <p:pic>
        <p:nvPicPr>
          <p:cNvPr id="6" name="Picture 2" descr="C:\Users\stephen.tucker\AppData\Local\Microsoft\Windows\Temporary Internet Files\Content.Outlook\4S2A9XHU\08 - Planning - Back to Basics - Perpetual Cycle-01.jpg"/>
          <p:cNvPicPr>
            <a:picLocks noChangeAspect="1" noChangeArrowheads="1"/>
          </p:cNvPicPr>
          <p:nvPr/>
        </p:nvPicPr>
        <p:blipFill>
          <a:blip r:embed="rId5" cstate="print"/>
          <a:srcRect/>
          <a:stretch>
            <a:fillRect/>
          </a:stretch>
        </p:blipFill>
        <p:spPr bwMode="auto">
          <a:xfrm>
            <a:off x="611560" y="1556792"/>
            <a:ext cx="4437856" cy="3328912"/>
          </a:xfrm>
          <a:prstGeom prst="rect">
            <a:avLst/>
          </a:prstGeom>
          <a:noFill/>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7"/>
          <p:cNvSpPr txBox="1">
            <a:spLocks noChangeArrowheads="1"/>
          </p:cNvSpPr>
          <p:nvPr/>
        </p:nvSpPr>
        <p:spPr bwMode="auto">
          <a:xfrm>
            <a:off x="4860032" y="1484784"/>
            <a:ext cx="3456384" cy="2739211"/>
          </a:xfrm>
          <a:prstGeom prst="rect">
            <a:avLst/>
          </a:prstGeom>
          <a:noFill/>
          <a:ln w="9525">
            <a:noFill/>
            <a:miter lim="800000"/>
            <a:headEnd/>
            <a:tailEnd/>
          </a:ln>
        </p:spPr>
        <p:txBody>
          <a:bodyPr wrap="square">
            <a:spAutoFit/>
          </a:bodyPr>
          <a:lstStyle/>
          <a:p>
            <a:pPr algn="r"/>
            <a:r>
              <a:rPr lang="en-GB" sz="2000" dirty="0" smtClean="0">
                <a:solidFill>
                  <a:srgbClr val="78C282"/>
                </a:solidFill>
                <a:latin typeface="Signika" pitchFamily="50" charset="0"/>
              </a:rPr>
              <a:t>“Cities have the capability of providing something for everybody, only because, and</a:t>
            </a:r>
          </a:p>
          <a:p>
            <a:pPr algn="r"/>
            <a:r>
              <a:rPr lang="en-GB" sz="2000" dirty="0" smtClean="0">
                <a:solidFill>
                  <a:srgbClr val="78C282"/>
                </a:solidFill>
                <a:latin typeface="Signika" pitchFamily="50" charset="0"/>
              </a:rPr>
              <a:t>only when, they are created by everybody</a:t>
            </a:r>
            <a:r>
              <a:rPr lang="en-GB" sz="2000" dirty="0" smtClean="0">
                <a:solidFill>
                  <a:srgbClr val="78C282"/>
                </a:solidFill>
                <a:latin typeface="Signika" pitchFamily="50" charset="0"/>
              </a:rPr>
              <a:t>“. </a:t>
            </a:r>
            <a:endParaRPr lang="en-GB" sz="2000" dirty="0" smtClean="0">
              <a:solidFill>
                <a:srgbClr val="78C282"/>
              </a:solidFill>
              <a:latin typeface="Signika" pitchFamily="50" charset="0"/>
            </a:endParaRPr>
          </a:p>
          <a:p>
            <a:pPr algn="r"/>
            <a:endParaRPr lang="en-GB" sz="2000" dirty="0" smtClean="0">
              <a:solidFill>
                <a:srgbClr val="78C282"/>
              </a:solidFill>
              <a:latin typeface="Signika" pitchFamily="50" charset="0"/>
            </a:endParaRPr>
          </a:p>
          <a:p>
            <a:pPr algn="r"/>
            <a:r>
              <a:rPr lang="en-GB" sz="1600" dirty="0" smtClean="0">
                <a:solidFill>
                  <a:srgbClr val="78C282"/>
                </a:solidFill>
                <a:latin typeface="Signika" pitchFamily="50" charset="0"/>
              </a:rPr>
              <a:t>BW Shortlisted Entry to The </a:t>
            </a:r>
            <a:r>
              <a:rPr lang="en-GB" sz="1600" dirty="0" err="1" smtClean="0">
                <a:solidFill>
                  <a:srgbClr val="78C282"/>
                </a:solidFill>
                <a:latin typeface="Signika" pitchFamily="50" charset="0"/>
              </a:rPr>
              <a:t>Wolfson</a:t>
            </a:r>
            <a:r>
              <a:rPr lang="en-GB" sz="1600" dirty="0" smtClean="0">
                <a:solidFill>
                  <a:srgbClr val="78C282"/>
                </a:solidFill>
                <a:latin typeface="Signika" pitchFamily="50" charset="0"/>
              </a:rPr>
              <a:t> Prize for Economics</a:t>
            </a:r>
            <a:endParaRPr lang="en-GB" sz="1600" dirty="0" smtClean="0">
              <a:solidFill>
                <a:srgbClr val="78C282"/>
              </a:solidFill>
              <a:latin typeface="Signika" pitchFamily="50" charset="0"/>
            </a:endParaRPr>
          </a:p>
          <a:p>
            <a:pPr algn="r"/>
            <a:endParaRPr lang="en-GB" sz="2000" dirty="0">
              <a:solidFill>
                <a:srgbClr val="78C282"/>
              </a:solidFill>
              <a:latin typeface="Signika" pitchFamily="50" charset="0"/>
            </a:endParaRPr>
          </a:p>
        </p:txBody>
      </p:sp>
      <p:pic>
        <p:nvPicPr>
          <p:cNvPr id="1027" name="Picture 3"/>
          <p:cNvPicPr>
            <a:picLocks noChangeAspect="1" noChangeArrowheads="1"/>
          </p:cNvPicPr>
          <p:nvPr/>
        </p:nvPicPr>
        <p:blipFill>
          <a:blip r:embed="rId5" cstate="print"/>
          <a:srcRect/>
          <a:stretch>
            <a:fillRect/>
          </a:stretch>
        </p:blipFill>
        <p:spPr bwMode="auto">
          <a:xfrm>
            <a:off x="1187624" y="1268761"/>
            <a:ext cx="3600400" cy="4454732"/>
          </a:xfrm>
          <a:prstGeom prst="rect">
            <a:avLst/>
          </a:prstGeom>
          <a:noFill/>
          <a:ln w="9525">
            <a:noFill/>
            <a:miter lim="800000"/>
            <a:headEnd/>
            <a:tailEnd/>
          </a:ln>
        </p:spPr>
      </p:pic>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pic>
        <p:nvPicPr>
          <p:cNvPr id="1026" name="Picture 2" descr="P:\RTPI Branding\RTPI Logos\Nations\Scotland\RTPI-Scotland-Logo-Screen.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177421" y="149795"/>
            <a:ext cx="3835689" cy="94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txBox="1">
            <a:spLocks/>
          </p:cNvSpPr>
          <p:nvPr/>
        </p:nvSpPr>
        <p:spPr>
          <a:xfrm>
            <a:off x="457200" y="1600200"/>
            <a:ext cx="8229600" cy="1295400"/>
          </a:xfrm>
          <a:prstGeom prst="rect">
            <a:avLst/>
          </a:prstGeom>
        </p:spPr>
        <p:txBody>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Hierarchy and Plan </a:t>
            </a: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led system capable </a:t>
            </a:r>
            <a:r>
              <a:rPr lang="en-GB" sz="2000" dirty="0" smtClean="0">
                <a:latin typeface="Signika" pitchFamily="50" charset="0"/>
              </a:rPr>
              <a:t>of</a:t>
            </a: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 planning effectively for sustainable growth</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National and Regional Level could help drive and shape </a:t>
            </a: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housing</a:t>
            </a:r>
            <a:r>
              <a:rPr kumimoji="0" lang="en-GB" sz="2000" b="0" i="0" u="none" strike="noStrike" kern="1200" cap="none" spc="0" normalizeH="0" noProof="0" dirty="0" smtClean="0">
                <a:ln>
                  <a:noFill/>
                </a:ln>
                <a:solidFill>
                  <a:schemeClr val="tx1"/>
                </a:solidFill>
                <a:effectLst/>
                <a:uLnTx/>
                <a:uFillTx/>
                <a:latin typeface="Signika" pitchFamily="50" charset="0"/>
                <a:ea typeface="+mn-ea"/>
                <a:cs typeface="+mn-cs"/>
              </a:rPr>
              <a:t> </a:t>
            </a: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growth </a:t>
            </a:r>
            <a:endPar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New housing is only part of the solution</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Long term ambitious planning for land and transport is the key</a:t>
            </a:r>
            <a:r>
              <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rPr>
              <a: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GB" sz="2000" dirty="0" smtClean="0">
                <a:latin typeface="Signika" pitchFamily="50" charset="0"/>
              </a:rPr>
              <a:t>What could we achieve if we release 30 years worth of opportunity then work together to deliver the quality on the ground?</a:t>
            </a:r>
            <a:endParaRPr kumimoji="0" lang="en-GB" sz="2000" b="0" i="0" u="none" strike="noStrike" kern="1200" cap="none" spc="0" normalizeH="0" baseline="0" noProof="0" dirty="0" smtClean="0">
              <a:ln>
                <a:noFill/>
              </a:ln>
              <a:solidFill>
                <a:schemeClr val="tx1"/>
              </a:solidFill>
              <a:effectLst/>
              <a:uLnTx/>
              <a:uFillTx/>
              <a:latin typeface="Signika" pitchFamily="50"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GB" sz="2000" b="1" dirty="0" smtClean="0">
                <a:latin typeface="Signika" pitchFamily="50" charset="0"/>
              </a:rPr>
              <a:t>That’s our opportunity!</a:t>
            </a:r>
            <a:endParaRPr kumimoji="0" lang="en-GB" sz="2000" b="1" i="0" u="none" strike="noStrike" kern="1200" cap="none" spc="0" normalizeH="0" baseline="0" noProof="0" dirty="0" smtClean="0">
              <a:ln>
                <a:noFill/>
              </a:ln>
              <a:solidFill>
                <a:schemeClr val="tx1"/>
              </a:solidFill>
              <a:effectLst/>
              <a:uLnTx/>
              <a:uFillTx/>
              <a:latin typeface="Signika" pitchFamily="50"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TextBox 7"/>
          <p:cNvSpPr txBox="1">
            <a:spLocks noChangeArrowheads="1"/>
          </p:cNvSpPr>
          <p:nvPr/>
        </p:nvSpPr>
        <p:spPr bwMode="auto">
          <a:xfrm>
            <a:off x="-104056" y="4437112"/>
            <a:ext cx="7772400" cy="1878013"/>
          </a:xfrm>
          <a:prstGeom prst="rect">
            <a:avLst/>
          </a:prstGeom>
          <a:noFill/>
          <a:ln w="9525">
            <a:noFill/>
            <a:miter lim="800000"/>
            <a:headEnd/>
            <a:tailEnd/>
          </a:ln>
        </p:spPr>
        <p:txBody>
          <a:bodyPr>
            <a:spAutoFit/>
          </a:bodyPr>
          <a:lstStyle/>
          <a:p>
            <a:pPr algn="r"/>
            <a:r>
              <a:rPr lang="en-US" sz="2800" dirty="0">
                <a:solidFill>
                  <a:srgbClr val="78C282"/>
                </a:solidFill>
                <a:latin typeface="Signika" pitchFamily="50" charset="0"/>
              </a:rPr>
              <a:t>The wellbeing of our individuals and families “depends heavily on our ability to find a house” </a:t>
            </a:r>
            <a:r>
              <a:rPr lang="en-US" sz="2000" dirty="0">
                <a:solidFill>
                  <a:srgbClr val="78C282"/>
                </a:solidFill>
                <a:latin typeface="Signika" pitchFamily="50" charset="0"/>
              </a:rPr>
              <a:t>(Firm Foundations, The Future of Housing in Scotland, </a:t>
            </a:r>
            <a:br>
              <a:rPr lang="en-US" sz="2000" dirty="0">
                <a:solidFill>
                  <a:srgbClr val="78C282"/>
                </a:solidFill>
                <a:latin typeface="Signika" pitchFamily="50" charset="0"/>
              </a:rPr>
            </a:br>
            <a:r>
              <a:rPr lang="en-US" sz="2000" dirty="0">
                <a:solidFill>
                  <a:srgbClr val="78C282"/>
                </a:solidFill>
                <a:latin typeface="Signika" pitchFamily="50" charset="0"/>
              </a:rPr>
              <a:t>Scottish Government 2007).</a:t>
            </a:r>
          </a:p>
          <a:p>
            <a:pPr algn="r"/>
            <a:endParaRPr lang="en-GB" sz="2000" dirty="0">
              <a:solidFill>
                <a:srgbClr val="78C282"/>
              </a:solidFill>
              <a:latin typeface="Signika" pitchFamily="50" charset="0"/>
            </a:endParaRPr>
          </a:p>
        </p:txBody>
      </p:sp>
    </p:spTree>
    <p:extLst>
      <p:ext uri="{BB962C8B-B14F-4D97-AF65-F5344CB8AC3E}">
        <p14:creationId xmlns:p14="http://schemas.microsoft.com/office/powerpoint/2010/main" xmlns="" val="2731118785"/>
      </p:ext>
    </p:extLst>
  </p:cSld>
  <p:clrMapOvr>
    <a:masterClrMapping/>
  </p:clrMapOvr>
  <p:transition spd="slow"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3200" dirty="0" smtClean="0">
            <a:latin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769</TotalTime>
  <Words>1036</Words>
  <Application>Microsoft Office PowerPoint</Application>
  <PresentationFormat>On-screen Show (4:3)</PresentationFormat>
  <Paragraphs>222</Paragraphs>
  <Slides>49</Slides>
  <Notes>49</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Office Theme</vt: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rtpi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in Scotland:  the good, the bad and the ugly</dc:title>
  <dc:creator>Craig McLaren</dc:creator>
  <cp:lastModifiedBy>Stephen Tucker</cp:lastModifiedBy>
  <cp:revision>56</cp:revision>
  <cp:lastPrinted>2014-05-06T14:00:37Z</cp:lastPrinted>
  <dcterms:created xsi:type="dcterms:W3CDTF">2013-02-18T09:41:40Z</dcterms:created>
  <dcterms:modified xsi:type="dcterms:W3CDTF">2014-06-05T13:55:50Z</dcterms:modified>
</cp:coreProperties>
</file>