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307" r:id="rId2"/>
    <p:sldId id="314" r:id="rId3"/>
    <p:sldId id="316" r:id="rId4"/>
    <p:sldId id="323" r:id="rId5"/>
    <p:sldId id="325" r:id="rId6"/>
    <p:sldId id="326" r:id="rId7"/>
    <p:sldId id="327" r:id="rId8"/>
    <p:sldId id="355" r:id="rId9"/>
    <p:sldId id="258" r:id="rId10"/>
    <p:sldId id="299" r:id="rId11"/>
    <p:sldId id="270" r:id="rId12"/>
    <p:sldId id="306" r:id="rId13"/>
    <p:sldId id="371" r:id="rId14"/>
    <p:sldId id="373" r:id="rId15"/>
    <p:sldId id="381" r:id="rId16"/>
    <p:sldId id="376" r:id="rId17"/>
    <p:sldId id="382" r:id="rId18"/>
    <p:sldId id="379" r:id="rId19"/>
    <p:sldId id="380" r:id="rId20"/>
    <p:sldId id="362" r:id="rId21"/>
    <p:sldId id="383" r:id="rId22"/>
    <p:sldId id="372" r:id="rId23"/>
    <p:sldId id="386" r:id="rId24"/>
  </p:sldIdLst>
  <p:sldSz cx="9144000" cy="6858000" type="screen4x3"/>
  <p:notesSz cx="6788150" cy="99234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800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98" autoAdjust="0"/>
    <p:restoredTop sz="94660"/>
  </p:normalViewPr>
  <p:slideViewPr>
    <p:cSldViewPr snapToGrid="0">
      <p:cViewPr varScale="1">
        <p:scale>
          <a:sx n="43" d="100"/>
          <a:sy n="43" d="100"/>
        </p:scale>
        <p:origin x="-10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4AB7B-B648-486B-ABA1-BCF7F5347EF0}" type="doc">
      <dgm:prSet loTypeId="urn:microsoft.com/office/officeart/2005/8/layout/venn1" loCatId="relationship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A2E03721-D0C5-4D63-A759-003F8C341076}">
      <dgm:prSet phldrT="[Text]"/>
      <dgm:spPr/>
      <dgm:t>
        <a:bodyPr/>
        <a:lstStyle/>
        <a:p>
          <a:r>
            <a:rPr lang="en-GB" b="1" dirty="0" smtClean="0">
              <a:solidFill>
                <a:schemeClr val="accent1">
                  <a:lumMod val="50000"/>
                </a:schemeClr>
              </a:solidFill>
            </a:rPr>
            <a:t>Spatial Planning</a:t>
          </a:r>
          <a:endParaRPr lang="en-GB" b="1" dirty="0">
            <a:solidFill>
              <a:schemeClr val="accent1">
                <a:lumMod val="50000"/>
              </a:schemeClr>
            </a:solidFill>
          </a:endParaRPr>
        </a:p>
      </dgm:t>
    </dgm:pt>
    <dgm:pt modelId="{440D35D2-DBFE-41E8-94F1-303790D15128}" type="parTrans" cxnId="{9C6507A4-55A4-45D3-BCD7-252B34D097BD}">
      <dgm:prSet/>
      <dgm:spPr/>
      <dgm:t>
        <a:bodyPr/>
        <a:lstStyle/>
        <a:p>
          <a:endParaRPr lang="en-GB"/>
        </a:p>
      </dgm:t>
    </dgm:pt>
    <dgm:pt modelId="{75D10A23-DC7E-4ADE-8A9D-097238F68584}" type="sibTrans" cxnId="{9C6507A4-55A4-45D3-BCD7-252B34D097BD}">
      <dgm:prSet/>
      <dgm:spPr/>
      <dgm:t>
        <a:bodyPr/>
        <a:lstStyle/>
        <a:p>
          <a:endParaRPr lang="en-GB"/>
        </a:p>
      </dgm:t>
    </dgm:pt>
    <dgm:pt modelId="{6C63EAE1-33F4-4DF3-AB0D-CC9E973A77FB}">
      <dgm:prSet phldrT="[Text]"/>
      <dgm:spPr/>
      <dgm:t>
        <a:bodyPr/>
        <a:lstStyle/>
        <a:p>
          <a:r>
            <a:rPr lang="en-GB" b="1" dirty="0" smtClean="0">
              <a:solidFill>
                <a:schemeClr val="accent1">
                  <a:lumMod val="50000"/>
                </a:schemeClr>
              </a:solidFill>
            </a:rPr>
            <a:t>Community Empowerment</a:t>
          </a:r>
          <a:endParaRPr lang="en-GB" b="1" dirty="0">
            <a:solidFill>
              <a:schemeClr val="accent1">
                <a:lumMod val="50000"/>
              </a:schemeClr>
            </a:solidFill>
          </a:endParaRPr>
        </a:p>
      </dgm:t>
    </dgm:pt>
    <dgm:pt modelId="{EB350667-742F-49C0-B442-9B33573CA7DB}" type="parTrans" cxnId="{FB4AA872-4F19-4505-9D24-BF27CFD27DE6}">
      <dgm:prSet/>
      <dgm:spPr/>
      <dgm:t>
        <a:bodyPr/>
        <a:lstStyle/>
        <a:p>
          <a:endParaRPr lang="en-GB"/>
        </a:p>
      </dgm:t>
    </dgm:pt>
    <dgm:pt modelId="{AFA98633-9578-44B1-8B0C-4E62AC35284D}" type="sibTrans" cxnId="{FB4AA872-4F19-4505-9D24-BF27CFD27DE6}">
      <dgm:prSet/>
      <dgm:spPr/>
      <dgm:t>
        <a:bodyPr/>
        <a:lstStyle/>
        <a:p>
          <a:endParaRPr lang="en-GB"/>
        </a:p>
      </dgm:t>
    </dgm:pt>
    <dgm:pt modelId="{30377C12-542E-442C-BCC0-B2FB7CE4907B}">
      <dgm:prSet phldrT="[Text]"/>
      <dgm:spPr/>
      <dgm:t>
        <a:bodyPr/>
        <a:lstStyle/>
        <a:p>
          <a:r>
            <a:rPr lang="en-GB" b="1" dirty="0" smtClean="0">
              <a:solidFill>
                <a:schemeClr val="accent1">
                  <a:lumMod val="50000"/>
                </a:schemeClr>
              </a:solidFill>
            </a:rPr>
            <a:t>Community Planning</a:t>
          </a:r>
          <a:endParaRPr lang="en-GB" b="1" dirty="0">
            <a:solidFill>
              <a:schemeClr val="accent1">
                <a:lumMod val="50000"/>
              </a:schemeClr>
            </a:solidFill>
          </a:endParaRPr>
        </a:p>
      </dgm:t>
    </dgm:pt>
    <dgm:pt modelId="{DF9B6992-F5F5-4C11-9994-F29BDE1FC845}" type="parTrans" cxnId="{B30544AB-802F-4A1C-A06D-90371D41EBC5}">
      <dgm:prSet/>
      <dgm:spPr/>
      <dgm:t>
        <a:bodyPr/>
        <a:lstStyle/>
        <a:p>
          <a:endParaRPr lang="en-GB"/>
        </a:p>
      </dgm:t>
    </dgm:pt>
    <dgm:pt modelId="{529AC9D4-34AD-44F7-AE7D-EB6809E73089}" type="sibTrans" cxnId="{B30544AB-802F-4A1C-A06D-90371D41EBC5}">
      <dgm:prSet/>
      <dgm:spPr/>
      <dgm:t>
        <a:bodyPr/>
        <a:lstStyle/>
        <a:p>
          <a:endParaRPr lang="en-GB"/>
        </a:p>
      </dgm:t>
    </dgm:pt>
    <dgm:pt modelId="{12C3A5CA-F8E0-49D5-9D79-DE9703596E32}" type="pres">
      <dgm:prSet presAssocID="{88B4AB7B-B648-486B-ABA1-BCF7F5347EF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B03779C-D2C5-4B7A-936C-E70D72A32483}" type="pres">
      <dgm:prSet presAssocID="{A2E03721-D0C5-4D63-A759-003F8C341076}" presName="circ1" presStyleLbl="vennNode1" presStyleIdx="0" presStyleCnt="3"/>
      <dgm:spPr/>
      <dgm:t>
        <a:bodyPr/>
        <a:lstStyle/>
        <a:p>
          <a:endParaRPr lang="en-GB"/>
        </a:p>
      </dgm:t>
    </dgm:pt>
    <dgm:pt modelId="{C1C29FB6-B1DA-4303-A8EB-58413F70D5CC}" type="pres">
      <dgm:prSet presAssocID="{A2E03721-D0C5-4D63-A759-003F8C3410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FEF835-E497-42CC-B965-D0E3A1B58405}" type="pres">
      <dgm:prSet presAssocID="{6C63EAE1-33F4-4DF3-AB0D-CC9E973A77FB}" presName="circ2" presStyleLbl="vennNode1" presStyleIdx="1" presStyleCnt="3"/>
      <dgm:spPr/>
      <dgm:t>
        <a:bodyPr/>
        <a:lstStyle/>
        <a:p>
          <a:endParaRPr lang="en-GB"/>
        </a:p>
      </dgm:t>
    </dgm:pt>
    <dgm:pt modelId="{A48C5937-1518-43E4-9A75-3579B287F673}" type="pres">
      <dgm:prSet presAssocID="{6C63EAE1-33F4-4DF3-AB0D-CC9E973A77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274FFA-A02C-490F-8298-8055202C7B4B}" type="pres">
      <dgm:prSet presAssocID="{30377C12-542E-442C-BCC0-B2FB7CE4907B}" presName="circ3" presStyleLbl="vennNode1" presStyleIdx="2" presStyleCnt="3"/>
      <dgm:spPr/>
      <dgm:t>
        <a:bodyPr/>
        <a:lstStyle/>
        <a:p>
          <a:endParaRPr lang="en-GB"/>
        </a:p>
      </dgm:t>
    </dgm:pt>
    <dgm:pt modelId="{65E5B61B-CED4-46D3-B3D5-FDC601DA7D71}" type="pres">
      <dgm:prSet presAssocID="{30377C12-542E-442C-BCC0-B2FB7CE4907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E4AFB2A-5FC1-41B7-B9F4-39BC63B15437}" type="presOf" srcId="{30377C12-542E-442C-BCC0-B2FB7CE4907B}" destId="{65E5B61B-CED4-46D3-B3D5-FDC601DA7D71}" srcOrd="1" destOrd="0" presId="urn:microsoft.com/office/officeart/2005/8/layout/venn1"/>
    <dgm:cxn modelId="{0A3D0445-CCE5-4ADA-9041-316BF05949FC}" type="presOf" srcId="{88B4AB7B-B648-486B-ABA1-BCF7F5347EF0}" destId="{12C3A5CA-F8E0-49D5-9D79-DE9703596E32}" srcOrd="0" destOrd="0" presId="urn:microsoft.com/office/officeart/2005/8/layout/venn1"/>
    <dgm:cxn modelId="{BB4183E9-C0CC-472B-BF69-8E6E8787D4DC}" type="presOf" srcId="{6C63EAE1-33F4-4DF3-AB0D-CC9E973A77FB}" destId="{B9FEF835-E497-42CC-B965-D0E3A1B58405}" srcOrd="0" destOrd="0" presId="urn:microsoft.com/office/officeart/2005/8/layout/venn1"/>
    <dgm:cxn modelId="{38C7D1D6-F58F-42EF-9B0A-F7AA76418394}" type="presOf" srcId="{30377C12-542E-442C-BCC0-B2FB7CE4907B}" destId="{69274FFA-A02C-490F-8298-8055202C7B4B}" srcOrd="0" destOrd="0" presId="urn:microsoft.com/office/officeart/2005/8/layout/venn1"/>
    <dgm:cxn modelId="{77EC8E41-5323-4CA5-9FBA-829A1FFB586B}" type="presOf" srcId="{6C63EAE1-33F4-4DF3-AB0D-CC9E973A77FB}" destId="{A48C5937-1518-43E4-9A75-3579B287F673}" srcOrd="1" destOrd="0" presId="urn:microsoft.com/office/officeart/2005/8/layout/venn1"/>
    <dgm:cxn modelId="{B30544AB-802F-4A1C-A06D-90371D41EBC5}" srcId="{88B4AB7B-B648-486B-ABA1-BCF7F5347EF0}" destId="{30377C12-542E-442C-BCC0-B2FB7CE4907B}" srcOrd="2" destOrd="0" parTransId="{DF9B6992-F5F5-4C11-9994-F29BDE1FC845}" sibTransId="{529AC9D4-34AD-44F7-AE7D-EB6809E73089}"/>
    <dgm:cxn modelId="{FB4AA872-4F19-4505-9D24-BF27CFD27DE6}" srcId="{88B4AB7B-B648-486B-ABA1-BCF7F5347EF0}" destId="{6C63EAE1-33F4-4DF3-AB0D-CC9E973A77FB}" srcOrd="1" destOrd="0" parTransId="{EB350667-742F-49C0-B442-9B33573CA7DB}" sibTransId="{AFA98633-9578-44B1-8B0C-4E62AC35284D}"/>
    <dgm:cxn modelId="{9C6507A4-55A4-45D3-BCD7-252B34D097BD}" srcId="{88B4AB7B-B648-486B-ABA1-BCF7F5347EF0}" destId="{A2E03721-D0C5-4D63-A759-003F8C341076}" srcOrd="0" destOrd="0" parTransId="{440D35D2-DBFE-41E8-94F1-303790D15128}" sibTransId="{75D10A23-DC7E-4ADE-8A9D-097238F68584}"/>
    <dgm:cxn modelId="{EB8FC02B-E0D6-44C1-91F8-060CFEF26A63}" type="presOf" srcId="{A2E03721-D0C5-4D63-A759-003F8C341076}" destId="{C1C29FB6-B1DA-4303-A8EB-58413F70D5CC}" srcOrd="1" destOrd="0" presId="urn:microsoft.com/office/officeart/2005/8/layout/venn1"/>
    <dgm:cxn modelId="{78459BC8-EA63-40DB-9C50-CE2FB062D090}" type="presOf" srcId="{A2E03721-D0C5-4D63-A759-003F8C341076}" destId="{FB03779C-D2C5-4B7A-936C-E70D72A32483}" srcOrd="0" destOrd="0" presId="urn:microsoft.com/office/officeart/2005/8/layout/venn1"/>
    <dgm:cxn modelId="{59E28DB2-F8CF-4B51-907F-B5C5E42A4065}" type="presParOf" srcId="{12C3A5CA-F8E0-49D5-9D79-DE9703596E32}" destId="{FB03779C-D2C5-4B7A-936C-E70D72A32483}" srcOrd="0" destOrd="0" presId="urn:microsoft.com/office/officeart/2005/8/layout/venn1"/>
    <dgm:cxn modelId="{01E68A39-145C-443E-8EB7-605C8BA59CE2}" type="presParOf" srcId="{12C3A5CA-F8E0-49D5-9D79-DE9703596E32}" destId="{C1C29FB6-B1DA-4303-A8EB-58413F70D5CC}" srcOrd="1" destOrd="0" presId="urn:microsoft.com/office/officeart/2005/8/layout/venn1"/>
    <dgm:cxn modelId="{251AD938-1F2C-47AE-908F-7DD396F851AE}" type="presParOf" srcId="{12C3A5CA-F8E0-49D5-9D79-DE9703596E32}" destId="{B9FEF835-E497-42CC-B965-D0E3A1B58405}" srcOrd="2" destOrd="0" presId="urn:microsoft.com/office/officeart/2005/8/layout/venn1"/>
    <dgm:cxn modelId="{91358C75-11C0-47DF-8528-F1667135F53F}" type="presParOf" srcId="{12C3A5CA-F8E0-49D5-9D79-DE9703596E32}" destId="{A48C5937-1518-43E4-9A75-3579B287F673}" srcOrd="3" destOrd="0" presId="urn:microsoft.com/office/officeart/2005/8/layout/venn1"/>
    <dgm:cxn modelId="{5ED6120E-83E4-45DB-AB3B-08A23E256B2A}" type="presParOf" srcId="{12C3A5CA-F8E0-49D5-9D79-DE9703596E32}" destId="{69274FFA-A02C-490F-8298-8055202C7B4B}" srcOrd="4" destOrd="0" presId="urn:microsoft.com/office/officeart/2005/8/layout/venn1"/>
    <dgm:cxn modelId="{53AC08CD-17B7-4A2A-A92D-865C73C42F51}" type="presParOf" srcId="{12C3A5CA-F8E0-49D5-9D79-DE9703596E32}" destId="{65E5B61B-CED4-46D3-B3D5-FDC601DA7D7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B4AB7B-B648-486B-ABA1-BCF7F5347EF0}" type="doc">
      <dgm:prSet loTypeId="urn:microsoft.com/office/officeart/2005/8/layout/venn1" loCatId="relationship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A2E03721-D0C5-4D63-A759-003F8C341076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Spatial Planning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440D35D2-DBFE-41E8-94F1-303790D15128}" type="parTrans" cxnId="{9C6507A4-55A4-45D3-BCD7-252B34D097BD}">
      <dgm:prSet/>
      <dgm:spPr/>
      <dgm:t>
        <a:bodyPr/>
        <a:lstStyle/>
        <a:p>
          <a:endParaRPr lang="en-GB"/>
        </a:p>
      </dgm:t>
    </dgm:pt>
    <dgm:pt modelId="{75D10A23-DC7E-4ADE-8A9D-097238F68584}" type="sibTrans" cxnId="{9C6507A4-55A4-45D3-BCD7-252B34D097BD}">
      <dgm:prSet/>
      <dgm:spPr/>
      <dgm:t>
        <a:bodyPr/>
        <a:lstStyle/>
        <a:p>
          <a:endParaRPr lang="en-GB"/>
        </a:p>
      </dgm:t>
    </dgm:pt>
    <dgm:pt modelId="{6C63EAE1-33F4-4DF3-AB0D-CC9E973A77FB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Community Empowerment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EB350667-742F-49C0-B442-9B33573CA7DB}" type="parTrans" cxnId="{FB4AA872-4F19-4505-9D24-BF27CFD27DE6}">
      <dgm:prSet/>
      <dgm:spPr/>
      <dgm:t>
        <a:bodyPr/>
        <a:lstStyle/>
        <a:p>
          <a:endParaRPr lang="en-GB"/>
        </a:p>
      </dgm:t>
    </dgm:pt>
    <dgm:pt modelId="{AFA98633-9578-44B1-8B0C-4E62AC35284D}" type="sibTrans" cxnId="{FB4AA872-4F19-4505-9D24-BF27CFD27DE6}">
      <dgm:prSet/>
      <dgm:spPr/>
      <dgm:t>
        <a:bodyPr/>
        <a:lstStyle/>
        <a:p>
          <a:endParaRPr lang="en-GB"/>
        </a:p>
      </dgm:t>
    </dgm:pt>
    <dgm:pt modelId="{30377C12-542E-442C-BCC0-B2FB7CE4907B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Community Planning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DF9B6992-F5F5-4C11-9994-F29BDE1FC845}" type="parTrans" cxnId="{B30544AB-802F-4A1C-A06D-90371D41EBC5}">
      <dgm:prSet/>
      <dgm:spPr/>
      <dgm:t>
        <a:bodyPr/>
        <a:lstStyle/>
        <a:p>
          <a:endParaRPr lang="en-GB"/>
        </a:p>
      </dgm:t>
    </dgm:pt>
    <dgm:pt modelId="{529AC9D4-34AD-44F7-AE7D-EB6809E73089}" type="sibTrans" cxnId="{B30544AB-802F-4A1C-A06D-90371D41EBC5}">
      <dgm:prSet/>
      <dgm:spPr/>
      <dgm:t>
        <a:bodyPr/>
        <a:lstStyle/>
        <a:p>
          <a:endParaRPr lang="en-GB"/>
        </a:p>
      </dgm:t>
    </dgm:pt>
    <dgm:pt modelId="{12C3A5CA-F8E0-49D5-9D79-DE9703596E32}" type="pres">
      <dgm:prSet presAssocID="{88B4AB7B-B648-486B-ABA1-BCF7F5347EF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B03779C-D2C5-4B7A-936C-E70D72A32483}" type="pres">
      <dgm:prSet presAssocID="{A2E03721-D0C5-4D63-A759-003F8C341076}" presName="circ1" presStyleLbl="vennNode1" presStyleIdx="0" presStyleCnt="3"/>
      <dgm:spPr/>
      <dgm:t>
        <a:bodyPr/>
        <a:lstStyle/>
        <a:p>
          <a:endParaRPr lang="en-GB"/>
        </a:p>
      </dgm:t>
    </dgm:pt>
    <dgm:pt modelId="{C1C29FB6-B1DA-4303-A8EB-58413F70D5CC}" type="pres">
      <dgm:prSet presAssocID="{A2E03721-D0C5-4D63-A759-003F8C3410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FEF835-E497-42CC-B965-D0E3A1B58405}" type="pres">
      <dgm:prSet presAssocID="{6C63EAE1-33F4-4DF3-AB0D-CC9E973A77FB}" presName="circ2" presStyleLbl="vennNode1" presStyleIdx="1" presStyleCnt="3"/>
      <dgm:spPr/>
      <dgm:t>
        <a:bodyPr/>
        <a:lstStyle/>
        <a:p>
          <a:endParaRPr lang="en-GB"/>
        </a:p>
      </dgm:t>
    </dgm:pt>
    <dgm:pt modelId="{A48C5937-1518-43E4-9A75-3579B287F673}" type="pres">
      <dgm:prSet presAssocID="{6C63EAE1-33F4-4DF3-AB0D-CC9E973A77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274FFA-A02C-490F-8298-8055202C7B4B}" type="pres">
      <dgm:prSet presAssocID="{30377C12-542E-442C-BCC0-B2FB7CE4907B}" presName="circ3" presStyleLbl="vennNode1" presStyleIdx="2" presStyleCnt="3"/>
      <dgm:spPr/>
      <dgm:t>
        <a:bodyPr/>
        <a:lstStyle/>
        <a:p>
          <a:endParaRPr lang="en-GB"/>
        </a:p>
      </dgm:t>
    </dgm:pt>
    <dgm:pt modelId="{65E5B61B-CED4-46D3-B3D5-FDC601DA7D71}" type="pres">
      <dgm:prSet presAssocID="{30377C12-542E-442C-BCC0-B2FB7CE4907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521B1FC-CC2B-45FE-8E6D-B9C02E2C1089}" type="presOf" srcId="{30377C12-542E-442C-BCC0-B2FB7CE4907B}" destId="{65E5B61B-CED4-46D3-B3D5-FDC601DA7D71}" srcOrd="1" destOrd="0" presId="urn:microsoft.com/office/officeart/2005/8/layout/venn1"/>
    <dgm:cxn modelId="{A0A3CABB-09F1-4E3D-A4BE-442FE73CC4C0}" type="presOf" srcId="{88B4AB7B-B648-486B-ABA1-BCF7F5347EF0}" destId="{12C3A5CA-F8E0-49D5-9D79-DE9703596E32}" srcOrd="0" destOrd="0" presId="urn:microsoft.com/office/officeart/2005/8/layout/venn1"/>
    <dgm:cxn modelId="{73DDA79E-0026-4716-829B-29C51CBC2C5D}" type="presOf" srcId="{A2E03721-D0C5-4D63-A759-003F8C341076}" destId="{C1C29FB6-B1DA-4303-A8EB-58413F70D5CC}" srcOrd="1" destOrd="0" presId="urn:microsoft.com/office/officeart/2005/8/layout/venn1"/>
    <dgm:cxn modelId="{7DB26E6A-FFD8-4735-ABC6-D2BE360DE1B7}" type="presOf" srcId="{6C63EAE1-33F4-4DF3-AB0D-CC9E973A77FB}" destId="{A48C5937-1518-43E4-9A75-3579B287F673}" srcOrd="1" destOrd="0" presId="urn:microsoft.com/office/officeart/2005/8/layout/venn1"/>
    <dgm:cxn modelId="{B30544AB-802F-4A1C-A06D-90371D41EBC5}" srcId="{88B4AB7B-B648-486B-ABA1-BCF7F5347EF0}" destId="{30377C12-542E-442C-BCC0-B2FB7CE4907B}" srcOrd="2" destOrd="0" parTransId="{DF9B6992-F5F5-4C11-9994-F29BDE1FC845}" sibTransId="{529AC9D4-34AD-44F7-AE7D-EB6809E73089}"/>
    <dgm:cxn modelId="{FB4AA872-4F19-4505-9D24-BF27CFD27DE6}" srcId="{88B4AB7B-B648-486B-ABA1-BCF7F5347EF0}" destId="{6C63EAE1-33F4-4DF3-AB0D-CC9E973A77FB}" srcOrd="1" destOrd="0" parTransId="{EB350667-742F-49C0-B442-9B33573CA7DB}" sibTransId="{AFA98633-9578-44B1-8B0C-4E62AC35284D}"/>
    <dgm:cxn modelId="{40666453-FA07-4DCC-8132-30AD0F193FE0}" type="presOf" srcId="{A2E03721-D0C5-4D63-A759-003F8C341076}" destId="{FB03779C-D2C5-4B7A-936C-E70D72A32483}" srcOrd="0" destOrd="0" presId="urn:microsoft.com/office/officeart/2005/8/layout/venn1"/>
    <dgm:cxn modelId="{9C6507A4-55A4-45D3-BCD7-252B34D097BD}" srcId="{88B4AB7B-B648-486B-ABA1-BCF7F5347EF0}" destId="{A2E03721-D0C5-4D63-A759-003F8C341076}" srcOrd="0" destOrd="0" parTransId="{440D35D2-DBFE-41E8-94F1-303790D15128}" sibTransId="{75D10A23-DC7E-4ADE-8A9D-097238F68584}"/>
    <dgm:cxn modelId="{8F1129D0-0B6E-4BDE-BA09-B6C759B9F2C0}" type="presOf" srcId="{30377C12-542E-442C-BCC0-B2FB7CE4907B}" destId="{69274FFA-A02C-490F-8298-8055202C7B4B}" srcOrd="0" destOrd="0" presId="urn:microsoft.com/office/officeart/2005/8/layout/venn1"/>
    <dgm:cxn modelId="{7C2BDCE3-C5AE-4DEF-8381-5727778CBA9E}" type="presOf" srcId="{6C63EAE1-33F4-4DF3-AB0D-CC9E973A77FB}" destId="{B9FEF835-E497-42CC-B965-D0E3A1B58405}" srcOrd="0" destOrd="0" presId="urn:microsoft.com/office/officeart/2005/8/layout/venn1"/>
    <dgm:cxn modelId="{C2BD5481-7277-4D53-812D-75F066730297}" type="presParOf" srcId="{12C3A5CA-F8E0-49D5-9D79-DE9703596E32}" destId="{FB03779C-D2C5-4B7A-936C-E70D72A32483}" srcOrd="0" destOrd="0" presId="urn:microsoft.com/office/officeart/2005/8/layout/venn1"/>
    <dgm:cxn modelId="{BAE22031-5642-407D-8661-D4FA7A6D3349}" type="presParOf" srcId="{12C3A5CA-F8E0-49D5-9D79-DE9703596E32}" destId="{C1C29FB6-B1DA-4303-A8EB-58413F70D5CC}" srcOrd="1" destOrd="0" presId="urn:microsoft.com/office/officeart/2005/8/layout/venn1"/>
    <dgm:cxn modelId="{7AEFD404-6358-4709-8188-F0E14A273465}" type="presParOf" srcId="{12C3A5CA-F8E0-49D5-9D79-DE9703596E32}" destId="{B9FEF835-E497-42CC-B965-D0E3A1B58405}" srcOrd="2" destOrd="0" presId="urn:microsoft.com/office/officeart/2005/8/layout/venn1"/>
    <dgm:cxn modelId="{456F1F78-AB82-402F-9D28-16D047891BE9}" type="presParOf" srcId="{12C3A5CA-F8E0-49D5-9D79-DE9703596E32}" destId="{A48C5937-1518-43E4-9A75-3579B287F673}" srcOrd="3" destOrd="0" presId="urn:microsoft.com/office/officeart/2005/8/layout/venn1"/>
    <dgm:cxn modelId="{9A6123F2-611A-4BD3-91DE-283A9752FC6C}" type="presParOf" srcId="{12C3A5CA-F8E0-49D5-9D79-DE9703596E32}" destId="{69274FFA-A02C-490F-8298-8055202C7B4B}" srcOrd="4" destOrd="0" presId="urn:microsoft.com/office/officeart/2005/8/layout/venn1"/>
    <dgm:cxn modelId="{7DF4988B-A807-44B8-A2ED-427ACBDE8330}" type="presParOf" srcId="{12C3A5CA-F8E0-49D5-9D79-DE9703596E32}" destId="{65E5B61B-CED4-46D3-B3D5-FDC601DA7D7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B4AB7B-B648-486B-ABA1-BCF7F5347EF0}" type="doc">
      <dgm:prSet loTypeId="urn:microsoft.com/office/officeart/2005/8/layout/venn1" loCatId="relationship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A2E03721-D0C5-4D63-A759-003F8C341076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Spatial Planning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440D35D2-DBFE-41E8-94F1-303790D15128}" type="parTrans" cxnId="{9C6507A4-55A4-45D3-BCD7-252B34D097BD}">
      <dgm:prSet/>
      <dgm:spPr/>
      <dgm:t>
        <a:bodyPr/>
        <a:lstStyle/>
        <a:p>
          <a:endParaRPr lang="en-GB"/>
        </a:p>
      </dgm:t>
    </dgm:pt>
    <dgm:pt modelId="{75D10A23-DC7E-4ADE-8A9D-097238F68584}" type="sibTrans" cxnId="{9C6507A4-55A4-45D3-BCD7-252B34D097BD}">
      <dgm:prSet/>
      <dgm:spPr/>
      <dgm:t>
        <a:bodyPr/>
        <a:lstStyle/>
        <a:p>
          <a:endParaRPr lang="en-GB"/>
        </a:p>
      </dgm:t>
    </dgm:pt>
    <dgm:pt modelId="{6C63EAE1-33F4-4DF3-AB0D-CC9E973A77FB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Community Empowerment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EB350667-742F-49C0-B442-9B33573CA7DB}" type="parTrans" cxnId="{FB4AA872-4F19-4505-9D24-BF27CFD27DE6}">
      <dgm:prSet/>
      <dgm:spPr/>
      <dgm:t>
        <a:bodyPr/>
        <a:lstStyle/>
        <a:p>
          <a:endParaRPr lang="en-GB"/>
        </a:p>
      </dgm:t>
    </dgm:pt>
    <dgm:pt modelId="{AFA98633-9578-44B1-8B0C-4E62AC35284D}" type="sibTrans" cxnId="{FB4AA872-4F19-4505-9D24-BF27CFD27DE6}">
      <dgm:prSet/>
      <dgm:spPr/>
      <dgm:t>
        <a:bodyPr/>
        <a:lstStyle/>
        <a:p>
          <a:endParaRPr lang="en-GB"/>
        </a:p>
      </dgm:t>
    </dgm:pt>
    <dgm:pt modelId="{30377C12-542E-442C-BCC0-B2FB7CE4907B}">
      <dgm:prSet phldrT="[Text]"/>
      <dgm:spPr/>
      <dgm:t>
        <a:bodyPr/>
        <a:lstStyle/>
        <a:p>
          <a:r>
            <a:rPr lang="en-GB" b="1" dirty="0" smtClean="0">
              <a:solidFill>
                <a:schemeClr val="bg1">
                  <a:lumMod val="75000"/>
                </a:schemeClr>
              </a:solidFill>
            </a:rPr>
            <a:t>Community Planning</a:t>
          </a:r>
          <a:endParaRPr lang="en-GB" b="1" dirty="0">
            <a:solidFill>
              <a:schemeClr val="bg1">
                <a:lumMod val="75000"/>
              </a:schemeClr>
            </a:solidFill>
          </a:endParaRPr>
        </a:p>
      </dgm:t>
    </dgm:pt>
    <dgm:pt modelId="{DF9B6992-F5F5-4C11-9994-F29BDE1FC845}" type="parTrans" cxnId="{B30544AB-802F-4A1C-A06D-90371D41EBC5}">
      <dgm:prSet/>
      <dgm:spPr/>
      <dgm:t>
        <a:bodyPr/>
        <a:lstStyle/>
        <a:p>
          <a:endParaRPr lang="en-GB"/>
        </a:p>
      </dgm:t>
    </dgm:pt>
    <dgm:pt modelId="{529AC9D4-34AD-44F7-AE7D-EB6809E73089}" type="sibTrans" cxnId="{B30544AB-802F-4A1C-A06D-90371D41EBC5}">
      <dgm:prSet/>
      <dgm:spPr/>
      <dgm:t>
        <a:bodyPr/>
        <a:lstStyle/>
        <a:p>
          <a:endParaRPr lang="en-GB"/>
        </a:p>
      </dgm:t>
    </dgm:pt>
    <dgm:pt modelId="{12C3A5CA-F8E0-49D5-9D79-DE9703596E32}" type="pres">
      <dgm:prSet presAssocID="{88B4AB7B-B648-486B-ABA1-BCF7F5347EF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B03779C-D2C5-4B7A-936C-E70D72A32483}" type="pres">
      <dgm:prSet presAssocID="{A2E03721-D0C5-4D63-A759-003F8C341076}" presName="circ1" presStyleLbl="vennNode1" presStyleIdx="0" presStyleCnt="3"/>
      <dgm:spPr/>
      <dgm:t>
        <a:bodyPr/>
        <a:lstStyle/>
        <a:p>
          <a:endParaRPr lang="en-GB"/>
        </a:p>
      </dgm:t>
    </dgm:pt>
    <dgm:pt modelId="{C1C29FB6-B1DA-4303-A8EB-58413F70D5CC}" type="pres">
      <dgm:prSet presAssocID="{A2E03721-D0C5-4D63-A759-003F8C3410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FEF835-E497-42CC-B965-D0E3A1B58405}" type="pres">
      <dgm:prSet presAssocID="{6C63EAE1-33F4-4DF3-AB0D-CC9E973A77FB}" presName="circ2" presStyleLbl="vennNode1" presStyleIdx="1" presStyleCnt="3"/>
      <dgm:spPr/>
      <dgm:t>
        <a:bodyPr/>
        <a:lstStyle/>
        <a:p>
          <a:endParaRPr lang="en-GB"/>
        </a:p>
      </dgm:t>
    </dgm:pt>
    <dgm:pt modelId="{A48C5937-1518-43E4-9A75-3579B287F673}" type="pres">
      <dgm:prSet presAssocID="{6C63EAE1-33F4-4DF3-AB0D-CC9E973A77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274FFA-A02C-490F-8298-8055202C7B4B}" type="pres">
      <dgm:prSet presAssocID="{30377C12-542E-442C-BCC0-B2FB7CE4907B}" presName="circ3" presStyleLbl="vennNode1" presStyleIdx="2" presStyleCnt="3"/>
      <dgm:spPr/>
      <dgm:t>
        <a:bodyPr/>
        <a:lstStyle/>
        <a:p>
          <a:endParaRPr lang="en-GB"/>
        </a:p>
      </dgm:t>
    </dgm:pt>
    <dgm:pt modelId="{65E5B61B-CED4-46D3-B3D5-FDC601DA7D71}" type="pres">
      <dgm:prSet presAssocID="{30377C12-542E-442C-BCC0-B2FB7CE4907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3E7485F-BF66-42A0-8B30-596B1A4A9479}" type="presOf" srcId="{6C63EAE1-33F4-4DF3-AB0D-CC9E973A77FB}" destId="{A48C5937-1518-43E4-9A75-3579B287F673}" srcOrd="1" destOrd="0" presId="urn:microsoft.com/office/officeart/2005/8/layout/venn1"/>
    <dgm:cxn modelId="{B30544AB-802F-4A1C-A06D-90371D41EBC5}" srcId="{88B4AB7B-B648-486B-ABA1-BCF7F5347EF0}" destId="{30377C12-542E-442C-BCC0-B2FB7CE4907B}" srcOrd="2" destOrd="0" parTransId="{DF9B6992-F5F5-4C11-9994-F29BDE1FC845}" sibTransId="{529AC9D4-34AD-44F7-AE7D-EB6809E73089}"/>
    <dgm:cxn modelId="{FFD17335-852F-401F-AFB7-4BEC2513EBED}" type="presOf" srcId="{30377C12-542E-442C-BCC0-B2FB7CE4907B}" destId="{69274FFA-A02C-490F-8298-8055202C7B4B}" srcOrd="0" destOrd="0" presId="urn:microsoft.com/office/officeart/2005/8/layout/venn1"/>
    <dgm:cxn modelId="{FB4AA872-4F19-4505-9D24-BF27CFD27DE6}" srcId="{88B4AB7B-B648-486B-ABA1-BCF7F5347EF0}" destId="{6C63EAE1-33F4-4DF3-AB0D-CC9E973A77FB}" srcOrd="1" destOrd="0" parTransId="{EB350667-742F-49C0-B442-9B33573CA7DB}" sibTransId="{AFA98633-9578-44B1-8B0C-4E62AC35284D}"/>
    <dgm:cxn modelId="{19C10168-8DB6-48E3-A7E6-4B035D0BD78B}" type="presOf" srcId="{30377C12-542E-442C-BCC0-B2FB7CE4907B}" destId="{65E5B61B-CED4-46D3-B3D5-FDC601DA7D71}" srcOrd="1" destOrd="0" presId="urn:microsoft.com/office/officeart/2005/8/layout/venn1"/>
    <dgm:cxn modelId="{A5CAA78C-E3A3-435A-8258-E49A533F6097}" type="presOf" srcId="{88B4AB7B-B648-486B-ABA1-BCF7F5347EF0}" destId="{12C3A5CA-F8E0-49D5-9D79-DE9703596E32}" srcOrd="0" destOrd="0" presId="urn:microsoft.com/office/officeart/2005/8/layout/venn1"/>
    <dgm:cxn modelId="{7F8BE7E7-0627-4641-8BF4-61362085FA0B}" type="presOf" srcId="{A2E03721-D0C5-4D63-A759-003F8C341076}" destId="{FB03779C-D2C5-4B7A-936C-E70D72A32483}" srcOrd="0" destOrd="0" presId="urn:microsoft.com/office/officeart/2005/8/layout/venn1"/>
    <dgm:cxn modelId="{71D33CC7-455B-4C7A-AC18-9649696915BE}" type="presOf" srcId="{A2E03721-D0C5-4D63-A759-003F8C341076}" destId="{C1C29FB6-B1DA-4303-A8EB-58413F70D5CC}" srcOrd="1" destOrd="0" presId="urn:microsoft.com/office/officeart/2005/8/layout/venn1"/>
    <dgm:cxn modelId="{333CC9E9-40DD-4F4F-931A-768C727945D0}" type="presOf" srcId="{6C63EAE1-33F4-4DF3-AB0D-CC9E973A77FB}" destId="{B9FEF835-E497-42CC-B965-D0E3A1B58405}" srcOrd="0" destOrd="0" presId="urn:microsoft.com/office/officeart/2005/8/layout/venn1"/>
    <dgm:cxn modelId="{9C6507A4-55A4-45D3-BCD7-252B34D097BD}" srcId="{88B4AB7B-B648-486B-ABA1-BCF7F5347EF0}" destId="{A2E03721-D0C5-4D63-A759-003F8C341076}" srcOrd="0" destOrd="0" parTransId="{440D35D2-DBFE-41E8-94F1-303790D15128}" sibTransId="{75D10A23-DC7E-4ADE-8A9D-097238F68584}"/>
    <dgm:cxn modelId="{5BE9CF1A-D832-4BFE-B7B4-D8D585C718EA}" type="presParOf" srcId="{12C3A5CA-F8E0-49D5-9D79-DE9703596E32}" destId="{FB03779C-D2C5-4B7A-936C-E70D72A32483}" srcOrd="0" destOrd="0" presId="urn:microsoft.com/office/officeart/2005/8/layout/venn1"/>
    <dgm:cxn modelId="{782D1835-2D66-470D-BE43-C30E763876B2}" type="presParOf" srcId="{12C3A5CA-F8E0-49D5-9D79-DE9703596E32}" destId="{C1C29FB6-B1DA-4303-A8EB-58413F70D5CC}" srcOrd="1" destOrd="0" presId="urn:microsoft.com/office/officeart/2005/8/layout/venn1"/>
    <dgm:cxn modelId="{CDC2DD4B-21E5-47E9-821D-CF51E284C4DB}" type="presParOf" srcId="{12C3A5CA-F8E0-49D5-9D79-DE9703596E32}" destId="{B9FEF835-E497-42CC-B965-D0E3A1B58405}" srcOrd="2" destOrd="0" presId="urn:microsoft.com/office/officeart/2005/8/layout/venn1"/>
    <dgm:cxn modelId="{17EADC47-FEE3-4B3B-995F-3BFDA9A320C7}" type="presParOf" srcId="{12C3A5CA-F8E0-49D5-9D79-DE9703596E32}" destId="{A48C5937-1518-43E4-9A75-3579B287F673}" srcOrd="3" destOrd="0" presId="urn:microsoft.com/office/officeart/2005/8/layout/venn1"/>
    <dgm:cxn modelId="{2F1D7723-CDCD-40A3-8137-936EED8FFD41}" type="presParOf" srcId="{12C3A5CA-F8E0-49D5-9D79-DE9703596E32}" destId="{69274FFA-A02C-490F-8298-8055202C7B4B}" srcOrd="4" destOrd="0" presId="urn:microsoft.com/office/officeart/2005/8/layout/venn1"/>
    <dgm:cxn modelId="{7EE46217-7C24-4AD4-8E70-FD85EF417A27}" type="presParOf" srcId="{12C3A5CA-F8E0-49D5-9D79-DE9703596E32}" destId="{65E5B61B-CED4-46D3-B3D5-FDC601DA7D7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03779C-D2C5-4B7A-936C-E70D72A32483}">
      <dsp:nvSpPr>
        <dsp:cNvPr id="0" name=""/>
        <dsp:cNvSpPr/>
      </dsp:nvSpPr>
      <dsp:spPr>
        <a:xfrm>
          <a:off x="2472537" y="81381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accent1">
                  <a:lumMod val="50000"/>
                </a:schemeClr>
              </a:solidFill>
            </a:rPr>
            <a:t>Spatial Planning</a:t>
          </a:r>
          <a:endParaRPr lang="en-GB" sz="29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993379" y="764987"/>
        <a:ext cx="2864632" cy="1757842"/>
      </dsp:txXfrm>
    </dsp:sp>
    <dsp:sp modelId="{B9FEF835-E497-42CC-B965-D0E3A1B58405}">
      <dsp:nvSpPr>
        <dsp:cNvPr id="0" name=""/>
        <dsp:cNvSpPr/>
      </dsp:nvSpPr>
      <dsp:spPr>
        <a:xfrm>
          <a:off x="3882066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accent1">
                  <a:lumMod val="50000"/>
                </a:schemeClr>
              </a:solidFill>
            </a:rPr>
            <a:t>Community Empowerment</a:t>
          </a:r>
          <a:endParaRPr lang="en-GB" sz="29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076748" y="3531961"/>
        <a:ext cx="2343790" cy="2148474"/>
      </dsp:txXfrm>
    </dsp:sp>
    <dsp:sp modelId="{69274FFA-A02C-490F-8298-8055202C7B4B}">
      <dsp:nvSpPr>
        <dsp:cNvPr id="0" name=""/>
        <dsp:cNvSpPr/>
      </dsp:nvSpPr>
      <dsp:spPr>
        <a:xfrm>
          <a:off x="1063008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accent1">
                  <a:lumMod val="50000"/>
                </a:schemeClr>
              </a:solidFill>
            </a:rPr>
            <a:t>Community Planning</a:t>
          </a:r>
          <a:endParaRPr lang="en-GB" sz="29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430853" y="3531961"/>
        <a:ext cx="2343790" cy="214847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03779C-D2C5-4B7A-936C-E70D72A32483}">
      <dsp:nvSpPr>
        <dsp:cNvPr id="0" name=""/>
        <dsp:cNvSpPr/>
      </dsp:nvSpPr>
      <dsp:spPr>
        <a:xfrm>
          <a:off x="2472537" y="81381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Spatial Planning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2993379" y="764987"/>
        <a:ext cx="2864632" cy="1757842"/>
      </dsp:txXfrm>
    </dsp:sp>
    <dsp:sp modelId="{B9FEF835-E497-42CC-B965-D0E3A1B58405}">
      <dsp:nvSpPr>
        <dsp:cNvPr id="0" name=""/>
        <dsp:cNvSpPr/>
      </dsp:nvSpPr>
      <dsp:spPr>
        <a:xfrm>
          <a:off x="3882066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Community Empowerment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5076748" y="3531961"/>
        <a:ext cx="2343790" cy="2148474"/>
      </dsp:txXfrm>
    </dsp:sp>
    <dsp:sp modelId="{69274FFA-A02C-490F-8298-8055202C7B4B}">
      <dsp:nvSpPr>
        <dsp:cNvPr id="0" name=""/>
        <dsp:cNvSpPr/>
      </dsp:nvSpPr>
      <dsp:spPr>
        <a:xfrm>
          <a:off x="1063008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Community Planning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1430853" y="3531961"/>
        <a:ext cx="2343790" cy="214847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03779C-D2C5-4B7A-936C-E70D72A32483}">
      <dsp:nvSpPr>
        <dsp:cNvPr id="0" name=""/>
        <dsp:cNvSpPr/>
      </dsp:nvSpPr>
      <dsp:spPr>
        <a:xfrm>
          <a:off x="2472537" y="81381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Spatial Planning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2993379" y="764987"/>
        <a:ext cx="2864632" cy="1757842"/>
      </dsp:txXfrm>
    </dsp:sp>
    <dsp:sp modelId="{B9FEF835-E497-42CC-B965-D0E3A1B58405}">
      <dsp:nvSpPr>
        <dsp:cNvPr id="0" name=""/>
        <dsp:cNvSpPr/>
      </dsp:nvSpPr>
      <dsp:spPr>
        <a:xfrm>
          <a:off x="3882066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Community Empowerment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5076748" y="3531961"/>
        <a:ext cx="2343790" cy="2148474"/>
      </dsp:txXfrm>
    </dsp:sp>
    <dsp:sp modelId="{69274FFA-A02C-490F-8298-8055202C7B4B}">
      <dsp:nvSpPr>
        <dsp:cNvPr id="0" name=""/>
        <dsp:cNvSpPr/>
      </dsp:nvSpPr>
      <dsp:spPr>
        <a:xfrm>
          <a:off x="1063008" y="2522829"/>
          <a:ext cx="3906316" cy="3906316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chemeClr val="bg1">
                  <a:lumMod val="75000"/>
                </a:schemeClr>
              </a:solidFill>
            </a:rPr>
            <a:t>Community Planning</a:t>
          </a:r>
          <a:endParaRPr lang="en-GB" sz="29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1430853" y="3531961"/>
        <a:ext cx="2343790" cy="2148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5E37CA-A079-4599-BF9B-43027BB72E6A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6575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4925" y="9426575"/>
            <a:ext cx="2941638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83F095E7-9C33-4870-9C27-5AA7916F344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67C883-673A-4C79-809B-12425AF3B42E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1239838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5200"/>
            <a:ext cx="5429250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4988"/>
            <a:ext cx="294163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925" y="9424988"/>
            <a:ext cx="2941638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9A2BA5F7-6601-417C-8BE0-0CEE9589C5C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4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endParaRPr lang="en-US" altLang="en-US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3315" name="Shape 45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4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endParaRPr lang="en-US" altLang="en-US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5363" name="Shape 45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470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endParaRPr lang="en-US" altLang="en-US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7411" name="Shape 47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470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endParaRPr lang="en-US" altLang="en-US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9459" name="Shape 47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470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</a:pPr>
            <a:endParaRPr lang="en-US" altLang="en-US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1507" name="Shape 47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859F7-FD82-48D6-BA54-3EF1691E333F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EA675-5AC7-4648-B8BC-A8BC824D34E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761C-0883-4F05-BB59-AF8DB8CA8F0F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D2247-9308-4E6D-B573-0657E47CCF0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16276-6483-45E6-ACA6-7E387D1B4F1A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5D415-0A42-42CE-B5E3-9CDC663233B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CE749-087E-4242-8A90-2B651709B3D5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F9285-A84E-4EB1-A22F-D7A608D2C83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D61EF-86D2-4A71-8347-0C6A6CDC654D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75DAB8-6DF1-45F1-B7A2-DEEF4494763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96C29-E0C0-4368-90BA-25BA4327B088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2DA4C-16BD-4C49-977D-E77D0B05E45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D4D2B-93B7-4504-A476-FEAF7D794D3D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5BEF2-4924-4F68-82B9-6541D461231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F0422-8964-4298-9BEF-BAAB0BDC9219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F8131-6113-4744-AB69-7B2504CBCD2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0A5E9-04AA-4E45-B9E4-E12B77B02154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27044-E6AB-4AE8-98C6-93CB41ECB07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791FF-C061-47EC-876D-DDA6DC1DAC7A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B7FFF-2F22-48E0-8588-C1F297717A1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5CA1C-461D-4E0E-9679-5FAD1E29AFD6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B9A5C-220E-4FB4-8305-4913F765CCB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2E9EB3-E8D4-4EC4-B686-9E89F3F3BC4D}" type="datetimeFigureOut">
              <a:rPr lang="en-GB"/>
              <a:pPr>
                <a:defRPr/>
              </a:pPr>
              <a:t>12/06/2015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C2C1653-C8D0-43B7-93AE-14A63D7B183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5.jpeg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24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://www.pas.org.uk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etra@PAS.ORG.UK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328"/>
          <p:cNvSpPr txBox="1">
            <a:spLocks noChangeArrowheads="1"/>
          </p:cNvSpPr>
          <p:nvPr/>
        </p:nvSpPr>
        <p:spPr bwMode="auto">
          <a:xfrm>
            <a:off x="528638" y="3814763"/>
            <a:ext cx="8021637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 eaLnBrk="1" hangingPunct="1">
              <a:buClr>
                <a:srgbClr val="21218A"/>
              </a:buClr>
              <a:buSzPct val="25000"/>
            </a:pPr>
            <a:r>
              <a:rPr lang="en-GB" altLang="en-US" sz="3000" b="1">
                <a:solidFill>
                  <a:srgbClr val="21218A"/>
                </a:solidFill>
                <a:sym typeface="Arial" charset="0"/>
              </a:rPr>
              <a:t>                                   </a:t>
            </a:r>
          </a:p>
          <a:p>
            <a:pPr algn="ctr" eaLnBrk="1" hangingPunct="1">
              <a:buClr>
                <a:srgbClr val="21218A"/>
              </a:buClr>
              <a:buSzPct val="25000"/>
            </a:pPr>
            <a:r>
              <a:rPr lang="en-GB" altLang="en-US" sz="3200" b="1">
                <a:solidFill>
                  <a:srgbClr val="21218A"/>
                </a:solidFill>
                <a:sym typeface="Arial" charset="0"/>
              </a:rPr>
              <a:t>community collaborative place making</a:t>
            </a:r>
            <a:endParaRPr lang="en-GB" altLang="en-US" sz="3200" b="1">
              <a:solidFill>
                <a:srgbClr val="7F7F7F"/>
              </a:solidFill>
              <a:sym typeface="Arial" charset="0"/>
            </a:endParaRPr>
          </a:p>
          <a:p>
            <a:pPr algn="ctr" eaLnBrk="1" hangingPunct="1">
              <a:buClr>
                <a:srgbClr val="7F7F7F"/>
              </a:buClr>
              <a:buSzPct val="25000"/>
              <a:buFont typeface="Arial" charset="0"/>
              <a:buNone/>
            </a:pPr>
            <a:endParaRPr lang="en-GB" altLang="en-US" b="1">
              <a:solidFill>
                <a:srgbClr val="7F7F7F"/>
              </a:solidFill>
              <a:sym typeface="Arial" charset="0"/>
            </a:endParaRPr>
          </a:p>
        </p:txBody>
      </p:sp>
      <p:pic>
        <p:nvPicPr>
          <p:cNvPr id="4099" name="Picture 9"/>
          <p:cNvPicPr>
            <a:picLocks noChangeAspect="1"/>
          </p:cNvPicPr>
          <p:nvPr/>
        </p:nvPicPr>
        <p:blipFill>
          <a:blip r:embed="rId2" cstate="print"/>
          <a:srcRect l="13475" t="39594" r="12650" b="42593"/>
          <a:stretch>
            <a:fillRect/>
          </a:stretch>
        </p:blipFill>
        <p:spPr bwMode="auto">
          <a:xfrm>
            <a:off x="627063" y="3011488"/>
            <a:ext cx="7824787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hape 329"/>
          <p:cNvSpPr txBox="1"/>
          <p:nvPr/>
        </p:nvSpPr>
        <p:spPr>
          <a:xfrm>
            <a:off x="412750" y="6054725"/>
            <a:ext cx="3587750" cy="523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Petra Biberbach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PAS</a:t>
            </a:r>
            <a:r>
              <a:rPr lang="en-GB" sz="1400" b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Chief Executive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328"/>
          <p:cNvSpPr txBox="1"/>
          <p:nvPr/>
        </p:nvSpPr>
        <p:spPr>
          <a:xfrm>
            <a:off x="295275" y="654050"/>
            <a:ext cx="8255000" cy="1819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4800" b="1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“Something is happening… </a:t>
            </a:r>
            <a:endParaRPr lang="en-GB" sz="4800" b="1" i="1" dirty="0">
              <a:solidFill>
                <a:schemeClr val="bg1">
                  <a:lumMod val="6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Heads of Planning Scotland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Conference 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Perth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12 June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28"/>
          <p:cNvSpPr txBox="1"/>
          <p:nvPr/>
        </p:nvSpPr>
        <p:spPr>
          <a:xfrm>
            <a:off x="295275" y="515938"/>
            <a:ext cx="8278813" cy="1819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4800" b="1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“Something is happening…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cottish</a:t>
            </a: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Government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Week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12 June 2015</a:t>
            </a:r>
          </a:p>
        </p:txBody>
      </p:sp>
      <p:pic>
        <p:nvPicPr>
          <p:cNvPr id="5123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738" y="3073400"/>
            <a:ext cx="250348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3279775" y="4384675"/>
            <a:ext cx="1655763" cy="0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279775" y="3392488"/>
            <a:ext cx="1655763" cy="992187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084763" y="3470275"/>
            <a:ext cx="0" cy="9144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7" name="Picture 17"/>
          <p:cNvPicPr>
            <a:picLocks noChangeAspect="1"/>
          </p:cNvPicPr>
          <p:nvPr/>
        </p:nvPicPr>
        <p:blipFill>
          <a:blip r:embed="rId3" cstate="print"/>
          <a:srcRect l="3751" t="7169" r="3712" b="7068"/>
          <a:stretch>
            <a:fillRect/>
          </a:stretch>
        </p:blipFill>
        <p:spPr bwMode="auto">
          <a:xfrm>
            <a:off x="5889625" y="3152775"/>
            <a:ext cx="29368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Box 20"/>
          <p:cNvSpPr txBox="1">
            <a:spLocks noChangeArrowheads="1"/>
          </p:cNvSpPr>
          <p:nvPr/>
        </p:nvSpPr>
        <p:spPr bwMode="auto">
          <a:xfrm>
            <a:off x="3692525" y="4471988"/>
            <a:ext cx="614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>
                <a:latin typeface="Calibri" pitchFamily="34" charset="0"/>
              </a:rPr>
              <a:t>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85776" y="3432741"/>
            <a:ext cx="461665" cy="102367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  <a:cs typeface="+mn-cs"/>
              </a:rPr>
              <a:t>inequality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89625" y="1389063"/>
            <a:ext cx="2684463" cy="946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553075" y="3044825"/>
            <a:ext cx="673100" cy="28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9" name="Shape 328"/>
          <p:cNvSpPr txBox="1"/>
          <p:nvPr/>
        </p:nvSpPr>
        <p:spPr>
          <a:xfrm>
            <a:off x="744538" y="1333500"/>
            <a:ext cx="8183562" cy="5286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2800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What kind of self and society do we want to be?</a:t>
            </a:r>
            <a:endParaRPr lang="en-GB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Shape 329"/>
          <p:cNvSpPr txBox="1"/>
          <p:nvPr/>
        </p:nvSpPr>
        <p:spPr>
          <a:xfrm>
            <a:off x="412750" y="6054725"/>
            <a:ext cx="3587750" cy="523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Petra Biberbach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PAS</a:t>
            </a:r>
            <a:r>
              <a:rPr lang="en-GB" sz="1400" b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Chief Executive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2632075"/>
            <a:ext cx="28114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3540125" y="2532063"/>
            <a:ext cx="51228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600" i="1">
                <a:latin typeface="Calibri" pitchFamily="34" charset="0"/>
              </a:rPr>
              <a:t>comprehensible, manageable and meaningful </a:t>
            </a:r>
          </a:p>
          <a:p>
            <a:pPr eaLnBrk="1" hangingPunct="1"/>
            <a:endParaRPr lang="en-GB" altLang="en-US" sz="1600" i="1">
              <a:solidFill>
                <a:srgbClr val="000000"/>
              </a:solidFill>
              <a:latin typeface="Calibri" pitchFamily="34" charset="0"/>
              <a:cs typeface="Segoe UI" pitchFamily="34" charset="0"/>
            </a:endParaRPr>
          </a:p>
          <a:p>
            <a:pPr eaLnBrk="1" hangingPunct="1"/>
            <a:r>
              <a:rPr lang="en-GB" altLang="en-US" sz="1600" i="1">
                <a:solidFill>
                  <a:srgbClr val="000000"/>
                </a:solidFill>
                <a:latin typeface="Calibri" pitchFamily="34" charset="0"/>
                <a:cs typeface="Segoe UI" pitchFamily="34" charset="0"/>
              </a:rPr>
              <a:t>The biology is very clear:</a:t>
            </a:r>
          </a:p>
          <a:p>
            <a:pPr eaLnBrk="1" hangingPunct="1"/>
            <a:endParaRPr lang="en-GB" altLang="en-US" sz="1600" i="1">
              <a:solidFill>
                <a:srgbClr val="000000"/>
              </a:solidFill>
              <a:latin typeface="Calibri" pitchFamily="34" charset="0"/>
              <a:cs typeface="Segoe UI" pitchFamily="34" charset="0"/>
            </a:endParaRPr>
          </a:p>
          <a:p>
            <a:pPr eaLnBrk="1" hangingPunct="1"/>
            <a:r>
              <a:rPr lang="en-GB" altLang="en-US" sz="1600" i="1">
                <a:solidFill>
                  <a:srgbClr val="000000"/>
                </a:solidFill>
                <a:latin typeface="Calibri" pitchFamily="34" charset="0"/>
                <a:cs typeface="Segoe UI" pitchFamily="34" charset="0"/>
              </a:rPr>
              <a:t>Chaotic, difficult circumstances lead to an  increased risk of physical and mental ill health</a:t>
            </a:r>
          </a:p>
          <a:p>
            <a:pPr eaLnBrk="1" hangingPunct="1"/>
            <a:endParaRPr lang="en-GB" altLang="en-US" sz="1600" i="1">
              <a:solidFill>
                <a:srgbClr val="000000"/>
              </a:solidFill>
              <a:latin typeface="Calibri" pitchFamily="34" charset="0"/>
              <a:cs typeface="Segoe UI" pitchFamily="34" charset="0"/>
            </a:endParaRPr>
          </a:p>
          <a:p>
            <a:pPr eaLnBrk="1" hangingPunct="1"/>
            <a:r>
              <a:rPr lang="en-GB" altLang="en-US" sz="1600" b="1" i="1">
                <a:solidFill>
                  <a:srgbClr val="000000"/>
                </a:solidFill>
                <a:latin typeface="Calibri" pitchFamily="34" charset="0"/>
                <a:cs typeface="Segoe UI" pitchFamily="34" charset="0"/>
              </a:rPr>
              <a:t>… lets not spend a fortune trying to find drugs to fix that; lets change the chaotic and difficult circumstances!</a:t>
            </a:r>
          </a:p>
        </p:txBody>
      </p:sp>
      <p:sp>
        <p:nvSpPr>
          <p:cNvPr id="10" name="Shape 328"/>
          <p:cNvSpPr txBox="1"/>
          <p:nvPr/>
        </p:nvSpPr>
        <p:spPr>
          <a:xfrm>
            <a:off x="304800" y="515938"/>
            <a:ext cx="8278813" cy="1819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4800" b="1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“Something is happening…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cottish</a:t>
            </a: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Government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Week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12 June 2015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99150" y="1389063"/>
            <a:ext cx="2684463" cy="946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" name="Shape 328"/>
          <p:cNvSpPr txBox="1"/>
          <p:nvPr/>
        </p:nvSpPr>
        <p:spPr>
          <a:xfrm>
            <a:off x="777875" y="1333500"/>
            <a:ext cx="8447088" cy="5286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2800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Work with public to find new solutions…</a:t>
            </a:r>
            <a:endParaRPr lang="en-GB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Shape 329"/>
          <p:cNvSpPr txBox="1"/>
          <p:nvPr/>
        </p:nvSpPr>
        <p:spPr>
          <a:xfrm>
            <a:off x="412750" y="6054725"/>
            <a:ext cx="3587750" cy="523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Petra Biberbach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PAS</a:t>
            </a:r>
            <a:r>
              <a:rPr lang="en-GB" sz="1400" b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Chief Executive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2296" y="155448"/>
          <a:ext cx="8851392" cy="651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328"/>
          <p:cNvSpPr txBox="1"/>
          <p:nvPr/>
        </p:nvSpPr>
        <p:spPr>
          <a:xfrm>
            <a:off x="384175" y="515938"/>
            <a:ext cx="8278813" cy="1819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4800" b="1" i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“Something is happening…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cottish</a:t>
            </a: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Government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Week</a:t>
            </a:r>
          </a:p>
          <a:p>
            <a:pPr lvl="1"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defRPr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12 June 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5978525" y="1389063"/>
            <a:ext cx="2684463" cy="946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7173" name="Picture 9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4475" y="2176463"/>
            <a:ext cx="3459163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784475" y="2171700"/>
            <a:ext cx="3459163" cy="2079625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2296" y="155448"/>
          <a:ext cx="8851392" cy="651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5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4475" y="2176463"/>
            <a:ext cx="3459163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784475" y="2171700"/>
            <a:ext cx="3459163" cy="2079625"/>
          </a:xfrm>
          <a:prstGeom prst="rect">
            <a:avLst/>
          </a:prstGeom>
          <a:solidFill>
            <a:schemeClr val="bg1">
              <a:lumMod val="9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784475" y="2549525"/>
            <a:ext cx="3459163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21218A"/>
              </a:buClr>
              <a:buSzPct val="25000"/>
              <a:defRPr/>
            </a:pPr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participative place making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2296" y="155448"/>
          <a:ext cx="8851392" cy="651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9" name="Picture 6"/>
          <p:cNvPicPr>
            <a:picLocks noChangeAspect="1"/>
          </p:cNvPicPr>
          <p:nvPr/>
        </p:nvPicPr>
        <p:blipFill>
          <a:blip r:embed="rId7" cstate="print"/>
          <a:srcRect l="13475" t="39594" r="12650" b="42593"/>
          <a:stretch>
            <a:fillRect/>
          </a:stretch>
        </p:blipFill>
        <p:spPr bwMode="auto">
          <a:xfrm>
            <a:off x="2878138" y="2762250"/>
            <a:ext cx="3290887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038600" y="1408113"/>
            <a:ext cx="4427538" cy="455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n-GB" altLang="en-US">
                <a:solidFill>
                  <a:srgbClr val="000000"/>
                </a:solidFill>
              </a:rPr>
              <a:t>Independent, impartial and universal </a:t>
            </a:r>
            <a:endParaRPr lang="en-GB" altLang="en-US"/>
          </a:p>
          <a:p>
            <a:pPr eaLnBrk="1" hangingPunct="1">
              <a:lnSpc>
                <a:spcPct val="115000"/>
              </a:lnSpc>
            </a:pPr>
            <a:endParaRPr lang="en-GB" altLang="en-US"/>
          </a:p>
          <a:p>
            <a:pPr eaLnBrk="1" hangingPunct="1">
              <a:lnSpc>
                <a:spcPct val="115000"/>
              </a:lnSpc>
            </a:pPr>
            <a:r>
              <a:rPr lang="en-GB" altLang="en-US"/>
              <a:t>Charity operating on Social Enterprise principles, acting in the interest of the long term public good</a:t>
            </a:r>
          </a:p>
          <a:p>
            <a:pPr eaLnBrk="1" hangingPunct="1">
              <a:lnSpc>
                <a:spcPct val="115000"/>
              </a:lnSpc>
            </a:pPr>
            <a:endParaRPr lang="en-GB" altLang="en-US">
              <a:solidFill>
                <a:srgbClr val="000000"/>
              </a:solidFill>
            </a:endParaRPr>
          </a:p>
          <a:p>
            <a:pPr eaLnBrk="1" hangingPunct="1">
              <a:lnSpc>
                <a:spcPct val="115000"/>
              </a:lnSpc>
            </a:pPr>
            <a:r>
              <a:rPr lang="en-GB" altLang="en-US">
                <a:solidFill>
                  <a:srgbClr val="000000"/>
                </a:solidFill>
              </a:rPr>
              <a:t>Volunteer led – building social capital</a:t>
            </a:r>
          </a:p>
          <a:p>
            <a:pPr eaLnBrk="1" hangingPunct="1">
              <a:lnSpc>
                <a:spcPct val="115000"/>
              </a:lnSpc>
            </a:pPr>
            <a:endParaRPr lang="en-GB" altLang="en-US">
              <a:solidFill>
                <a:srgbClr val="000000"/>
              </a:solidFill>
            </a:endParaRPr>
          </a:p>
          <a:p>
            <a:pPr eaLnBrk="1" hangingPunct="1">
              <a:lnSpc>
                <a:spcPct val="115000"/>
              </a:lnSpc>
            </a:pPr>
            <a:r>
              <a:rPr lang="en-GB" altLang="en-US"/>
              <a:t>Supports public sector aims by engaging citizens in thinking about their place and the co-design of public services</a:t>
            </a:r>
          </a:p>
          <a:p>
            <a:pPr eaLnBrk="1" hangingPunct="1">
              <a:lnSpc>
                <a:spcPct val="115000"/>
              </a:lnSpc>
            </a:pPr>
            <a:endParaRPr lang="en-GB" altLang="en-US">
              <a:solidFill>
                <a:srgbClr val="000000"/>
              </a:solidFill>
            </a:endParaRPr>
          </a:p>
          <a:p>
            <a:pPr eaLnBrk="1" hangingPunct="1">
              <a:lnSpc>
                <a:spcPct val="115000"/>
              </a:lnSpc>
            </a:pPr>
            <a:r>
              <a:rPr lang="en-GB" altLang="en-US">
                <a:solidFill>
                  <a:srgbClr val="000000"/>
                </a:solidFill>
              </a:rPr>
              <a:t>Ethos: Asset based approach; Partnership working; Co-production</a:t>
            </a:r>
          </a:p>
        </p:txBody>
      </p:sp>
      <p:pic>
        <p:nvPicPr>
          <p:cNvPr id="10243" name="Picture 3"/>
          <p:cNvPicPr>
            <a:picLocks noChangeAspect="1"/>
          </p:cNvPicPr>
          <p:nvPr/>
        </p:nvPicPr>
        <p:blipFill>
          <a:blip r:embed="rId2" cstate="print"/>
          <a:srcRect t="12534" b="16667"/>
          <a:stretch>
            <a:fillRect/>
          </a:stretch>
        </p:blipFill>
        <p:spPr bwMode="auto">
          <a:xfrm>
            <a:off x="565150" y="1501775"/>
            <a:ext cx="3268663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457200" y="468313"/>
            <a:ext cx="7543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4000" b="1">
                <a:solidFill>
                  <a:srgbClr val="7030A0"/>
                </a:solidFill>
              </a:rPr>
              <a:t>“Building Active Citizenship…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sp>
        <p:nvSpPr>
          <p:cNvPr id="11267" name="Shape 468"/>
          <p:cNvSpPr txBox="1">
            <a:spLocks noChangeArrowheads="1"/>
          </p:cNvSpPr>
          <p:nvPr/>
        </p:nvSpPr>
        <p:spPr bwMode="auto">
          <a:xfrm>
            <a:off x="273050" y="188913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 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688" y="1357313"/>
            <a:ext cx="8467725" cy="5078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err="1">
                <a:latin typeface="+mn-lt"/>
                <a:cs typeface="+mn-cs"/>
              </a:rPr>
              <a:t>Charrette</a:t>
            </a:r>
            <a:r>
              <a:rPr lang="en-GB" b="1" i="1" dirty="0" err="1">
                <a:latin typeface="+mn-lt"/>
                <a:cs typeface="+mn-cs"/>
              </a:rPr>
              <a:t>plus</a:t>
            </a:r>
            <a:r>
              <a:rPr lang="en-GB" b="1" i="1" dirty="0">
                <a:latin typeface="+mn-lt"/>
                <a:cs typeface="+mn-cs"/>
              </a:rPr>
              <a:t> </a:t>
            </a:r>
            <a:r>
              <a:rPr lang="en-GB" b="1" dirty="0">
                <a:latin typeface="+mn-lt"/>
                <a:cs typeface="+mn-cs"/>
              </a:rPr>
              <a:t>retains the essential characteristics of a Charrette: involving communities in an intense collaborative engagement event, with design and iterative testing …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en-GB" b="1" dirty="0">
                <a:latin typeface="+mn-lt"/>
                <a:cs typeface="+mn-cs"/>
              </a:rPr>
              <a:t>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links spatial and community planning to assist visioning of service delivery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collaborates with local authorities to build capacity for local delivery of charrettes (upskilling of LA staff) making it more cost effective and sustainable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through the PAS network of professional volunteers, associates and staff it </a:t>
            </a:r>
            <a:r>
              <a:rPr lang="en-GB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delivers more, to a greater number of audiences, more efficiently</a:t>
            </a: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takes </a:t>
            </a:r>
            <a:r>
              <a:rPr lang="en-GB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forward </a:t>
            </a:r>
            <a:r>
              <a:rPr lang="en-GB" b="1" dirty="0" err="1">
                <a:solidFill>
                  <a:srgbClr val="7030A0"/>
                </a:solidFill>
                <a:latin typeface="+mn-lt"/>
                <a:cs typeface="+mn-cs"/>
              </a:rPr>
              <a:t>charrette</a:t>
            </a: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 outcomes - in the form of a committed Action Plan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srgbClr val="7030A0"/>
                </a:solidFill>
                <a:latin typeface="+mn-lt"/>
                <a:cs typeface="+mn-cs"/>
              </a:rPr>
              <a:t>Charretteplus</a:t>
            </a: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 builds momentum and generates a legacy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7030A0"/>
                </a:solidFill>
                <a:latin typeface="+mn-lt"/>
                <a:cs typeface="+mn-cs"/>
              </a:rPr>
              <a:t>supported by the Scottish Government, COSLA and SOLACE</a:t>
            </a:r>
          </a:p>
        </p:txBody>
      </p:sp>
      <p:pic>
        <p:nvPicPr>
          <p:cNvPr id="11269" name="Picture 4"/>
          <p:cNvPicPr>
            <a:picLocks noChangeAspect="1"/>
          </p:cNvPicPr>
          <p:nvPr/>
        </p:nvPicPr>
        <p:blipFill>
          <a:blip r:embed="rId2" cstate="print"/>
          <a:srcRect l="13475" t="39594" r="12650" b="42593"/>
          <a:stretch>
            <a:fillRect/>
          </a:stretch>
        </p:blipFill>
        <p:spPr bwMode="auto">
          <a:xfrm>
            <a:off x="5318125" y="255588"/>
            <a:ext cx="27860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1138" y="1608138"/>
            <a:ext cx="4572000" cy="39703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Youth engagement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Seldom heard communities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SP=EED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Community led initiatives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25000"/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Charrette</a:t>
            </a:r>
            <a:r>
              <a:rPr lang="en-GB" sz="2800" b="1" i="1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plus</a:t>
            </a:r>
            <a:r>
              <a:rPr lang="en-GB" sz="2800" b="1" i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291" name="Shape 468"/>
          <p:cNvSpPr txBox="1">
            <a:spLocks noChangeArrowheads="1"/>
          </p:cNvSpPr>
          <p:nvPr/>
        </p:nvSpPr>
        <p:spPr bwMode="auto">
          <a:xfrm>
            <a:off x="273050" y="385763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  <a:endParaRPr lang="en-GB" altLang="en-US" sz="2800" b="1"/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 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3050" y="889000"/>
            <a:ext cx="8685213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Bringing people into decision making processes in meaningful participative ways</a:t>
            </a:r>
          </a:p>
        </p:txBody>
      </p:sp>
      <p:pic>
        <p:nvPicPr>
          <p:cNvPr id="12293" name="Picture 1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463" y="1571625"/>
            <a:ext cx="338455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282575" y="1552575"/>
            <a:ext cx="457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  <a:latin typeface="Calibri" pitchFamily="34" charset="0"/>
              </a:rPr>
              <a:t>IMBY</a:t>
            </a:r>
          </a:p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b="1">
                <a:solidFill>
                  <a:srgbClr val="7030A0"/>
                </a:solidFill>
                <a:latin typeface="Calibri" pitchFamily="34" charset="0"/>
              </a:rPr>
              <a:t>In My Back Yard</a:t>
            </a:r>
          </a:p>
        </p:txBody>
      </p:sp>
      <p:pic>
        <p:nvPicPr>
          <p:cNvPr id="14339" name="Shape 454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30363"/>
            <a:ext cx="1890713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Shape 448"/>
          <p:cNvPicPr preferRelativeResize="0">
            <a:picLocks noChangeAspect="1" noChangeArrowheads="1"/>
          </p:cNvPicPr>
          <p:nvPr/>
        </p:nvPicPr>
        <p:blipFill>
          <a:blip r:embed="rId4" cstate="print"/>
          <a:srcRect t="10687"/>
          <a:stretch>
            <a:fillRect/>
          </a:stretch>
        </p:blipFill>
        <p:spPr bwMode="auto">
          <a:xfrm>
            <a:off x="2570163" y="1630363"/>
            <a:ext cx="1985962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273050" y="2751138"/>
            <a:ext cx="4572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  <a:latin typeface="Calibri" pitchFamily="34" charset="0"/>
              </a:rPr>
              <a:t>YEP!</a:t>
            </a:r>
          </a:p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b="1">
                <a:solidFill>
                  <a:srgbClr val="7030A0"/>
                </a:solidFill>
                <a:latin typeface="Calibri" pitchFamily="34" charset="0"/>
              </a:rPr>
              <a:t>Youth Engagement in Planning</a:t>
            </a:r>
          </a:p>
        </p:txBody>
      </p:sp>
      <p:pic>
        <p:nvPicPr>
          <p:cNvPr id="14342" name="Shape 466"/>
          <p:cNvPicPr preferRelativeResize="0">
            <a:picLocks noChangeAspect="1" noChangeArrowheads="1"/>
          </p:cNvPicPr>
          <p:nvPr/>
        </p:nvPicPr>
        <p:blipFill>
          <a:blip r:embed="rId5" cstate="print"/>
          <a:srcRect t="27835" r="7146" b="1598"/>
          <a:stretch>
            <a:fillRect/>
          </a:stretch>
        </p:blipFill>
        <p:spPr bwMode="auto">
          <a:xfrm>
            <a:off x="5794375" y="3197225"/>
            <a:ext cx="2911475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Shape 461"/>
          <p:cNvPicPr preferRelativeResize="0"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48050" y="3197225"/>
            <a:ext cx="2233613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5"/>
          <p:cNvSpPr>
            <a:spLocks noChangeArrowheads="1"/>
          </p:cNvSpPr>
          <p:nvPr/>
        </p:nvSpPr>
        <p:spPr bwMode="auto">
          <a:xfrm>
            <a:off x="282575" y="3979863"/>
            <a:ext cx="3040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  <a:latin typeface="Calibri" pitchFamily="34" charset="0"/>
              </a:rPr>
              <a:t>Young Placemakers</a:t>
            </a:r>
          </a:p>
        </p:txBody>
      </p:sp>
      <p:sp>
        <p:nvSpPr>
          <p:cNvPr id="14345" name="Rectangle 8"/>
          <p:cNvSpPr>
            <a:spLocks noChangeArrowheads="1"/>
          </p:cNvSpPr>
          <p:nvPr/>
        </p:nvSpPr>
        <p:spPr bwMode="auto">
          <a:xfrm>
            <a:off x="273050" y="4930775"/>
            <a:ext cx="41687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  <a:latin typeface="Calibri" pitchFamily="34" charset="0"/>
              </a:rPr>
              <a:t>European Youth Exchanges</a:t>
            </a:r>
          </a:p>
        </p:txBody>
      </p:sp>
      <p:pic>
        <p:nvPicPr>
          <p:cNvPr id="14346" name="Picture 10"/>
          <p:cNvPicPr>
            <a:picLocks noChangeAspect="1"/>
          </p:cNvPicPr>
          <p:nvPr/>
        </p:nvPicPr>
        <p:blipFill>
          <a:blip r:embed="rId7" cstate="print"/>
          <a:srcRect t="6137" b="13887"/>
          <a:stretch>
            <a:fillRect/>
          </a:stretch>
        </p:blipFill>
        <p:spPr bwMode="auto">
          <a:xfrm>
            <a:off x="4502150" y="4930775"/>
            <a:ext cx="2747963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Shape 468"/>
          <p:cNvSpPr txBox="1">
            <a:spLocks noChangeArrowheads="1"/>
          </p:cNvSpPr>
          <p:nvPr/>
        </p:nvSpPr>
        <p:spPr bwMode="auto">
          <a:xfrm>
            <a:off x="273050" y="385763"/>
            <a:ext cx="868521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PLACEMAKING: </a:t>
            </a:r>
            <a:r>
              <a:rPr lang="en-GB" altLang="en-U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 engagement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3050" y="889000"/>
            <a:ext cx="8685213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Bringing young people into the decision making process in meaningful ways</a:t>
            </a: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282575" y="5853113"/>
            <a:ext cx="2557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>
                <a:srgbClr val="7030A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  <a:latin typeface="Calibri" pitchFamily="34" charset="0"/>
              </a:rPr>
              <a:t>Place Work Folk</a:t>
            </a:r>
          </a:p>
        </p:txBody>
      </p:sp>
      <p:pic>
        <p:nvPicPr>
          <p:cNvPr id="14350" name="Picture 14"/>
          <p:cNvPicPr>
            <a:picLocks noChangeAspect="1"/>
          </p:cNvPicPr>
          <p:nvPr/>
        </p:nvPicPr>
        <p:blipFill>
          <a:blip r:embed="rId8" cstate="print"/>
          <a:srcRect l="51453" t="33009" r="13991" b="39809"/>
          <a:stretch>
            <a:fillRect/>
          </a:stretch>
        </p:blipFill>
        <p:spPr bwMode="auto">
          <a:xfrm>
            <a:off x="2900363" y="5532438"/>
            <a:ext cx="1814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113" y="1328738"/>
            <a:ext cx="6923087" cy="480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seldom heard communities in decision making processes</a:t>
            </a:r>
          </a:p>
        </p:txBody>
      </p:sp>
      <p:sp>
        <p:nvSpPr>
          <p:cNvPr id="16388" name="Shape 468"/>
          <p:cNvSpPr txBox="1">
            <a:spLocks noChangeArrowheads="1"/>
          </p:cNvSpPr>
          <p:nvPr/>
        </p:nvSpPr>
        <p:spPr bwMode="auto">
          <a:xfrm>
            <a:off x="273050" y="385763"/>
            <a:ext cx="868521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PLACEMAKING: </a:t>
            </a:r>
            <a:r>
              <a:rPr lang="en-GB" altLang="en-U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seldom heard voices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decision making processes</a:t>
            </a:r>
          </a:p>
        </p:txBody>
      </p:sp>
      <p:sp>
        <p:nvSpPr>
          <p:cNvPr id="18435" name="Shape 468"/>
          <p:cNvSpPr txBox="1">
            <a:spLocks noChangeArrowheads="1"/>
          </p:cNvSpPr>
          <p:nvPr/>
        </p:nvSpPr>
        <p:spPr bwMode="auto">
          <a:xfrm>
            <a:off x="273050" y="385763"/>
            <a:ext cx="868521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PLACEMAKING: </a:t>
            </a:r>
            <a:r>
              <a:rPr lang="en-GB" altLang="en-U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SP=EED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8436" name="Picture 7"/>
          <p:cNvPicPr>
            <a:picLocks noChangeAspect="1"/>
          </p:cNvPicPr>
          <p:nvPr/>
        </p:nvPicPr>
        <p:blipFill>
          <a:blip r:embed="rId3" cstate="print"/>
          <a:srcRect l="4913" t="20235" r="54787" b="56805"/>
          <a:stretch>
            <a:fillRect/>
          </a:stretch>
        </p:blipFill>
        <p:spPr bwMode="auto">
          <a:xfrm>
            <a:off x="4833938" y="3221038"/>
            <a:ext cx="4064000" cy="185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9"/>
          <p:cNvPicPr>
            <a:picLocks noChangeAspect="1"/>
          </p:cNvPicPr>
          <p:nvPr/>
        </p:nvPicPr>
        <p:blipFill>
          <a:blip r:embed="rId3" cstate="print"/>
          <a:srcRect l="50781" t="60030" r="7350" b="18774"/>
          <a:stretch>
            <a:fillRect/>
          </a:stretch>
        </p:blipFill>
        <p:spPr bwMode="auto">
          <a:xfrm>
            <a:off x="4930775" y="1695450"/>
            <a:ext cx="3946525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/>
          </p:cNvPicPr>
          <p:nvPr/>
        </p:nvPicPr>
        <p:blipFill>
          <a:blip r:embed="rId4" cstate="print"/>
          <a:srcRect l="80957" t="79716" r="3352" b="10059"/>
          <a:stretch>
            <a:fillRect/>
          </a:stretch>
        </p:blipFill>
        <p:spPr bwMode="auto">
          <a:xfrm>
            <a:off x="7288213" y="5889625"/>
            <a:ext cx="17732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"/>
          <p:cNvPicPr>
            <a:picLocks noChangeAspect="1"/>
          </p:cNvPicPr>
          <p:nvPr/>
        </p:nvPicPr>
        <p:blipFill>
          <a:blip r:embed="rId5" cstate="print"/>
          <a:srcRect t="6847" r="1149" b="5055"/>
          <a:stretch>
            <a:fillRect/>
          </a:stretch>
        </p:blipFill>
        <p:spPr bwMode="auto">
          <a:xfrm>
            <a:off x="315913" y="1812925"/>
            <a:ext cx="449580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463" y="1868488"/>
            <a:ext cx="78740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913" y="3890963"/>
            <a:ext cx="3236912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/>
          </p:cNvPicPr>
          <p:nvPr/>
        </p:nvPicPr>
        <p:blipFill>
          <a:blip r:embed="rId5" cstate="print"/>
          <a:srcRect l="6429" t="8098"/>
          <a:stretch>
            <a:fillRect/>
          </a:stretch>
        </p:blipFill>
        <p:spPr bwMode="auto">
          <a:xfrm>
            <a:off x="3933825" y="4637088"/>
            <a:ext cx="3217863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hape 468"/>
          <p:cNvSpPr txBox="1"/>
          <p:nvPr/>
        </p:nvSpPr>
        <p:spPr>
          <a:xfrm>
            <a:off x="293688" y="600075"/>
            <a:ext cx="8685212" cy="12684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PLACEMAKING: </a:t>
            </a: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led</a:t>
            </a:r>
            <a:endParaRPr lang="en-GB" sz="28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Isle of Rum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81025" y="1479550"/>
            <a:ext cx="2906713" cy="483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Levenmouth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Dunblane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Motherwell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Cupar</a:t>
            </a:r>
            <a:endParaRPr lang="en-GB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Galashiels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Others </a:t>
            </a:r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sp>
        <p:nvSpPr>
          <p:cNvPr id="22532" name="Shape 468"/>
          <p:cNvSpPr txBox="1">
            <a:spLocks noChangeArrowheads="1"/>
          </p:cNvSpPr>
          <p:nvPr/>
        </p:nvSpPr>
        <p:spPr bwMode="auto">
          <a:xfrm>
            <a:off x="273050" y="385763"/>
            <a:ext cx="868521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PLACEMAKING: </a:t>
            </a:r>
            <a:r>
              <a:rPr lang="en-GB" altLang="en-US" b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Charrette</a:t>
            </a:r>
            <a:r>
              <a:rPr lang="en-GB" altLang="en-US" b="1" i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</a:t>
            </a:r>
            <a:endParaRPr lang="en-GB" altLang="en-US" b="1" i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  <a:defRPr/>
            </a:pPr>
            <a:r>
              <a:rPr lang="en-GB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3688" y="3519488"/>
            <a:ext cx="635000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2000" dirty="0">
                <a:solidFill>
                  <a:schemeClr val="bg1">
                    <a:lumMod val="8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[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3238" y="3519488"/>
            <a:ext cx="1423987" cy="3478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2000" dirty="0">
                <a:solidFill>
                  <a:schemeClr val="bg1">
                    <a:lumMod val="8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]</a:t>
            </a:r>
          </a:p>
        </p:txBody>
      </p:sp>
      <p:pic>
        <p:nvPicPr>
          <p:cNvPr id="22535" name="Picture 8"/>
          <p:cNvPicPr>
            <a:picLocks noChangeAspect="1"/>
          </p:cNvPicPr>
          <p:nvPr/>
        </p:nvPicPr>
        <p:blipFill>
          <a:blip r:embed="rId2" cstate="print"/>
          <a:srcRect t="12534" b="19563"/>
          <a:stretch>
            <a:fillRect/>
          </a:stretch>
        </p:blipFill>
        <p:spPr bwMode="auto">
          <a:xfrm>
            <a:off x="5316538" y="3195638"/>
            <a:ext cx="21859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5" descr="C:\Users\Eric\AppData\Local\Microsoft\Windows\Temporary Internet Files\Content.Outlook\G23PETE1\IMG_20150427_102522356_HDR.jpg"/>
          <p:cNvPicPr>
            <a:picLocks noChangeAspect="1" noChangeArrowheads="1"/>
          </p:cNvPicPr>
          <p:nvPr/>
        </p:nvPicPr>
        <p:blipFill>
          <a:blip r:embed="rId3" cstate="print"/>
          <a:srcRect l="25433" t="7906"/>
          <a:stretch>
            <a:fillRect/>
          </a:stretch>
        </p:blipFill>
        <p:spPr bwMode="auto">
          <a:xfrm>
            <a:off x="7050088" y="1776413"/>
            <a:ext cx="18034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0" descr="C:\Users\Eric\AppData\Local\Microsoft\Windows\Temporary Internet Files\Content.Outlook\G23PETE1\IMG_20150429_191105966_HDR.jpg"/>
          <p:cNvPicPr>
            <a:picLocks noChangeAspect="1" noChangeArrowheads="1"/>
          </p:cNvPicPr>
          <p:nvPr/>
        </p:nvPicPr>
        <p:blipFill>
          <a:blip r:embed="rId4" cstate="print"/>
          <a:srcRect b="8171"/>
          <a:stretch>
            <a:fillRect/>
          </a:stretch>
        </p:blipFill>
        <p:spPr bwMode="auto">
          <a:xfrm>
            <a:off x="4030663" y="1519238"/>
            <a:ext cx="2954337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3688" y="1479550"/>
            <a:ext cx="232251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Levenmouth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5" name="Picture 2"/>
          <p:cNvPicPr>
            <a:picLocks noChangeAspect="1"/>
          </p:cNvPicPr>
          <p:nvPr/>
        </p:nvPicPr>
        <p:blipFill>
          <a:blip r:embed="rId2" cstate="print"/>
          <a:srcRect l="15601" t="10400" r="17093" b="10410"/>
          <a:stretch>
            <a:fillRect/>
          </a:stretch>
        </p:blipFill>
        <p:spPr bwMode="auto">
          <a:xfrm>
            <a:off x="3430588" y="1409700"/>
            <a:ext cx="25273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8"/>
          <p:cNvPicPr>
            <a:picLocks noChangeAspect="1"/>
          </p:cNvPicPr>
          <p:nvPr/>
        </p:nvPicPr>
        <p:blipFill>
          <a:blip r:embed="rId3" cstate="print"/>
          <a:srcRect r="38376"/>
          <a:stretch>
            <a:fillRect/>
          </a:stretch>
        </p:blipFill>
        <p:spPr bwMode="auto">
          <a:xfrm>
            <a:off x="371475" y="2306638"/>
            <a:ext cx="2962275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pic>
        <p:nvPicPr>
          <p:cNvPr id="23558" name="Picture 4"/>
          <p:cNvPicPr>
            <a:picLocks noChangeAspect="1"/>
          </p:cNvPicPr>
          <p:nvPr/>
        </p:nvPicPr>
        <p:blipFill>
          <a:blip r:embed="rId4" cstate="print"/>
          <a:srcRect l="11978" r="5283"/>
          <a:stretch>
            <a:fillRect/>
          </a:stretch>
        </p:blipFill>
        <p:spPr bwMode="auto">
          <a:xfrm>
            <a:off x="3430588" y="3722688"/>
            <a:ext cx="2930525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9"/>
          <p:cNvPicPr>
            <a:picLocks noChangeAspect="1"/>
          </p:cNvPicPr>
          <p:nvPr/>
        </p:nvPicPr>
        <p:blipFill>
          <a:blip r:embed="rId5" cstate="print"/>
          <a:srcRect l="58624" t="30499" r="2524" b="32938"/>
          <a:stretch>
            <a:fillRect/>
          </a:stretch>
        </p:blipFill>
        <p:spPr bwMode="auto">
          <a:xfrm>
            <a:off x="6064250" y="1755775"/>
            <a:ext cx="25019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1"/>
          <p:cNvPicPr>
            <a:picLocks noChangeAspect="1"/>
          </p:cNvPicPr>
          <p:nvPr/>
        </p:nvPicPr>
        <p:blipFill>
          <a:blip r:embed="rId6" cstate="print"/>
          <a:srcRect l="70100" t="57312" r="2696" b="6406"/>
          <a:stretch>
            <a:fillRect/>
          </a:stretch>
        </p:blipFill>
        <p:spPr bwMode="auto">
          <a:xfrm>
            <a:off x="6429375" y="3722688"/>
            <a:ext cx="164782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Shape 468"/>
          <p:cNvSpPr txBox="1">
            <a:spLocks noChangeArrowheads="1"/>
          </p:cNvSpPr>
          <p:nvPr/>
        </p:nvSpPr>
        <p:spPr bwMode="auto">
          <a:xfrm>
            <a:off x="273050" y="198438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pic>
        <p:nvPicPr>
          <p:cNvPr id="23562" name="Picture 4"/>
          <p:cNvPicPr>
            <a:picLocks noChangeAspect="1"/>
          </p:cNvPicPr>
          <p:nvPr/>
        </p:nvPicPr>
        <p:blipFill>
          <a:blip r:embed="rId7" cstate="print"/>
          <a:srcRect l="13475" t="39594" r="12650" b="42593"/>
          <a:stretch>
            <a:fillRect/>
          </a:stretch>
        </p:blipFill>
        <p:spPr bwMode="auto">
          <a:xfrm>
            <a:off x="5367338" y="255588"/>
            <a:ext cx="2786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9"/>
          <p:cNvPicPr>
            <a:picLocks noChangeAspect="1"/>
          </p:cNvPicPr>
          <p:nvPr/>
        </p:nvPicPr>
        <p:blipFill>
          <a:blip r:embed="rId2" cstate="print"/>
          <a:srcRect l="4880" t="9879" r="3584" b="15131"/>
          <a:stretch>
            <a:fillRect/>
          </a:stretch>
        </p:blipFill>
        <p:spPr bwMode="auto">
          <a:xfrm>
            <a:off x="811213" y="4194175"/>
            <a:ext cx="380365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10"/>
          <p:cNvPicPr>
            <a:picLocks noChangeAspect="1"/>
          </p:cNvPicPr>
          <p:nvPr/>
        </p:nvPicPr>
        <p:blipFill>
          <a:blip r:embed="rId3" cstate="print"/>
          <a:srcRect l="4836" t="27922" r="16441" b="17097"/>
          <a:stretch>
            <a:fillRect/>
          </a:stretch>
        </p:blipFill>
        <p:spPr bwMode="auto">
          <a:xfrm>
            <a:off x="4870450" y="4278313"/>
            <a:ext cx="31083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588" y="2081213"/>
            <a:ext cx="8466137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sp>
        <p:nvSpPr>
          <p:cNvPr id="24582" name="Shape 468"/>
          <p:cNvSpPr txBox="1">
            <a:spLocks noChangeArrowheads="1"/>
          </p:cNvSpPr>
          <p:nvPr/>
        </p:nvSpPr>
        <p:spPr bwMode="auto">
          <a:xfrm>
            <a:off x="273050" y="198438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pic>
        <p:nvPicPr>
          <p:cNvPr id="24583" name="Picture 4"/>
          <p:cNvPicPr>
            <a:picLocks noChangeAspect="1"/>
          </p:cNvPicPr>
          <p:nvPr/>
        </p:nvPicPr>
        <p:blipFill>
          <a:blip r:embed="rId5" cstate="print"/>
          <a:srcRect l="13475" t="39594" r="12650" b="42593"/>
          <a:stretch>
            <a:fillRect/>
          </a:stretch>
        </p:blipFill>
        <p:spPr bwMode="auto">
          <a:xfrm>
            <a:off x="5367338" y="255588"/>
            <a:ext cx="2786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93688" y="1479550"/>
            <a:ext cx="232251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Levenmouth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3688" y="1482725"/>
            <a:ext cx="18224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Dunblane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3" name="Picture 11"/>
          <p:cNvPicPr>
            <a:picLocks noChangeAspect="1"/>
          </p:cNvPicPr>
          <p:nvPr/>
        </p:nvPicPr>
        <p:blipFill>
          <a:blip r:embed="rId2" cstate="print"/>
          <a:srcRect l="2763" t="6425" r="1855" b="16199"/>
          <a:stretch>
            <a:fillRect/>
          </a:stretch>
        </p:blipFill>
        <p:spPr bwMode="auto">
          <a:xfrm>
            <a:off x="293688" y="2089150"/>
            <a:ext cx="3565525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pic>
        <p:nvPicPr>
          <p:cNvPr id="25605" name="Picture 15" descr="C:\Users\Eric\AppData\Local\Microsoft\Windows\Temporary Internet Files\Content.Outlook\G23PETE1\IMG_20150427_102522356_HDR.jpg"/>
          <p:cNvPicPr>
            <a:picLocks noChangeAspect="1" noChangeArrowheads="1"/>
          </p:cNvPicPr>
          <p:nvPr/>
        </p:nvPicPr>
        <p:blipFill>
          <a:blip r:embed="rId3" cstate="print"/>
          <a:srcRect l="25433" t="7906"/>
          <a:stretch>
            <a:fillRect/>
          </a:stretch>
        </p:blipFill>
        <p:spPr bwMode="auto">
          <a:xfrm>
            <a:off x="6878638" y="1465263"/>
            <a:ext cx="18034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7"/>
          <p:cNvPicPr>
            <a:picLocks noChangeAspect="1"/>
          </p:cNvPicPr>
          <p:nvPr/>
        </p:nvPicPr>
        <p:blipFill>
          <a:blip r:embed="rId4" cstate="print"/>
          <a:srcRect t="11307" r="7756" b="13869"/>
          <a:stretch>
            <a:fillRect/>
          </a:stretch>
        </p:blipFill>
        <p:spPr bwMode="auto">
          <a:xfrm>
            <a:off x="3976688" y="1339850"/>
            <a:ext cx="27844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8"/>
          <p:cNvPicPr>
            <a:picLocks noChangeAspect="1"/>
          </p:cNvPicPr>
          <p:nvPr/>
        </p:nvPicPr>
        <p:blipFill>
          <a:blip r:embed="rId5" cstate="print"/>
          <a:srcRect t="12534" b="19563"/>
          <a:stretch>
            <a:fillRect/>
          </a:stretch>
        </p:blipFill>
        <p:spPr bwMode="auto">
          <a:xfrm>
            <a:off x="5788025" y="2906713"/>
            <a:ext cx="218598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2" descr="C:\Users\Eric\AppData\Local\Microsoft\Windows\Temporary Internet Files\Content.Outlook\G23PETE1\IMG_20150427_133046176_HDR.jpg"/>
          <p:cNvPicPr>
            <a:picLocks noChangeAspect="1" noChangeArrowheads="1"/>
          </p:cNvPicPr>
          <p:nvPr/>
        </p:nvPicPr>
        <p:blipFill>
          <a:blip r:embed="rId6" cstate="print"/>
          <a:srcRect t="8478" b="30513"/>
          <a:stretch>
            <a:fillRect/>
          </a:stretch>
        </p:blipFill>
        <p:spPr bwMode="auto">
          <a:xfrm>
            <a:off x="565150" y="4379913"/>
            <a:ext cx="5133975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Shape 468"/>
          <p:cNvSpPr txBox="1">
            <a:spLocks noChangeArrowheads="1"/>
          </p:cNvSpPr>
          <p:nvPr/>
        </p:nvSpPr>
        <p:spPr bwMode="auto">
          <a:xfrm>
            <a:off x="273050" y="198438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pic>
        <p:nvPicPr>
          <p:cNvPr id="25610" name="Picture 14"/>
          <p:cNvPicPr>
            <a:picLocks noChangeAspect="1"/>
          </p:cNvPicPr>
          <p:nvPr/>
        </p:nvPicPr>
        <p:blipFill>
          <a:blip r:embed="rId7" cstate="print"/>
          <a:srcRect l="41689" t="34483" r="7278"/>
          <a:stretch>
            <a:fillRect/>
          </a:stretch>
        </p:blipFill>
        <p:spPr bwMode="auto">
          <a:xfrm>
            <a:off x="3976688" y="2922588"/>
            <a:ext cx="1695450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4"/>
          <p:cNvPicPr>
            <a:picLocks noChangeAspect="1"/>
          </p:cNvPicPr>
          <p:nvPr/>
        </p:nvPicPr>
        <p:blipFill>
          <a:blip r:embed="rId8" cstate="print"/>
          <a:srcRect l="13475" t="39594" r="12650" b="42593"/>
          <a:stretch>
            <a:fillRect/>
          </a:stretch>
        </p:blipFill>
        <p:spPr bwMode="auto">
          <a:xfrm>
            <a:off x="5367338" y="255588"/>
            <a:ext cx="2786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 descr="C:\Users\Eric\AppData\Local\Microsoft\Windows\Temporary Internet Files\Content.Outlook\G23PETE1\IMG_20150429_191105966_HDR.jpg"/>
          <p:cNvPicPr>
            <a:picLocks noChangeAspect="1" noChangeArrowheads="1"/>
          </p:cNvPicPr>
          <p:nvPr/>
        </p:nvPicPr>
        <p:blipFill>
          <a:blip r:embed="rId2" cstate="print"/>
          <a:srcRect b="8171"/>
          <a:stretch>
            <a:fillRect/>
          </a:stretch>
        </p:blipFill>
        <p:spPr bwMode="auto">
          <a:xfrm>
            <a:off x="3303588" y="3322638"/>
            <a:ext cx="25717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11" descr="C:\Users\Eric\AppData\Local\Microsoft\Windows\Temporary Internet Files\Content.Outlook\G23PETE1\IMG_20150429_193733902_HDR.jpg"/>
          <p:cNvPicPr>
            <a:picLocks noChangeAspect="1" noChangeArrowheads="1"/>
          </p:cNvPicPr>
          <p:nvPr/>
        </p:nvPicPr>
        <p:blipFill>
          <a:blip r:embed="rId3" cstate="print"/>
          <a:srcRect l="3026" r="5682" b="4431"/>
          <a:stretch>
            <a:fillRect/>
          </a:stretch>
        </p:blipFill>
        <p:spPr bwMode="auto">
          <a:xfrm>
            <a:off x="3303588" y="4830763"/>
            <a:ext cx="2571750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12" descr="C:\Users\Eric\AppData\Local\Microsoft\Windows\Temporary Internet Files\Content.Outlook\G23PETE1\IMG_20150429_175340441.jpg"/>
          <p:cNvPicPr>
            <a:picLocks noChangeAspect="1" noChangeArrowheads="1"/>
          </p:cNvPicPr>
          <p:nvPr/>
        </p:nvPicPr>
        <p:blipFill>
          <a:blip r:embed="rId4" cstate="print"/>
          <a:srcRect t="14407" b="15294"/>
          <a:stretch>
            <a:fillRect/>
          </a:stretch>
        </p:blipFill>
        <p:spPr bwMode="auto">
          <a:xfrm>
            <a:off x="398463" y="2100263"/>
            <a:ext cx="2800350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3588" y="1390650"/>
            <a:ext cx="4325937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sp>
        <p:nvSpPr>
          <p:cNvPr id="26631" name="Shape 468"/>
          <p:cNvSpPr txBox="1">
            <a:spLocks noChangeArrowheads="1"/>
          </p:cNvSpPr>
          <p:nvPr/>
        </p:nvSpPr>
        <p:spPr bwMode="auto">
          <a:xfrm>
            <a:off x="273050" y="198438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pic>
        <p:nvPicPr>
          <p:cNvPr id="26632" name="Picture 1"/>
          <p:cNvPicPr>
            <a:picLocks noChangeAspect="1"/>
          </p:cNvPicPr>
          <p:nvPr/>
        </p:nvPicPr>
        <p:blipFill>
          <a:blip r:embed="rId6" cstate="print"/>
          <a:srcRect b="4587"/>
          <a:stretch>
            <a:fillRect/>
          </a:stretch>
        </p:blipFill>
        <p:spPr bwMode="auto">
          <a:xfrm>
            <a:off x="6024563" y="3328988"/>
            <a:ext cx="28400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4"/>
          <p:cNvPicPr>
            <a:picLocks noChangeAspect="1"/>
          </p:cNvPicPr>
          <p:nvPr/>
        </p:nvPicPr>
        <p:blipFill>
          <a:blip r:embed="rId7" cstate="print"/>
          <a:srcRect l="13475" t="39594" r="12650" b="42593"/>
          <a:stretch>
            <a:fillRect/>
          </a:stretch>
        </p:blipFill>
        <p:spPr bwMode="auto">
          <a:xfrm>
            <a:off x="5367338" y="255588"/>
            <a:ext cx="2786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93688" y="1482725"/>
            <a:ext cx="18224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Dunblane</a:t>
            </a:r>
            <a:endParaRPr lang="en-GB" sz="2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688" y="812800"/>
            <a:ext cx="86852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Meaningfully engaging communities in participative decision making processes</a:t>
            </a:r>
          </a:p>
        </p:txBody>
      </p:sp>
      <p:pic>
        <p:nvPicPr>
          <p:cNvPr id="27651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1377950"/>
            <a:ext cx="436245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/>
          <p:cNvPicPr>
            <a:picLocks noChangeAspect="1"/>
          </p:cNvPicPr>
          <p:nvPr/>
        </p:nvPicPr>
        <p:blipFill>
          <a:blip r:embed="rId3" cstate="print"/>
          <a:srcRect l="4498" t="3891" r="10001" b="15002"/>
          <a:stretch>
            <a:fillRect/>
          </a:stretch>
        </p:blipFill>
        <p:spPr bwMode="auto">
          <a:xfrm>
            <a:off x="4876800" y="1377950"/>
            <a:ext cx="38957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0"/>
          <p:cNvPicPr>
            <a:picLocks noChangeAspect="1"/>
          </p:cNvPicPr>
          <p:nvPr/>
        </p:nvPicPr>
        <p:blipFill>
          <a:blip r:embed="rId4" cstate="print"/>
          <a:srcRect l="15500" r="12500"/>
          <a:stretch>
            <a:fillRect/>
          </a:stretch>
        </p:blipFill>
        <p:spPr bwMode="auto">
          <a:xfrm>
            <a:off x="4873625" y="3557588"/>
            <a:ext cx="2636838" cy="19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Shape 468"/>
          <p:cNvSpPr txBox="1">
            <a:spLocks noChangeArrowheads="1"/>
          </p:cNvSpPr>
          <p:nvPr/>
        </p:nvSpPr>
        <p:spPr bwMode="auto">
          <a:xfrm>
            <a:off x="273050" y="198438"/>
            <a:ext cx="868521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>
                <a:solidFill>
                  <a:srgbClr val="7030A0"/>
                </a:solidFill>
              </a:rPr>
              <a:t>INCLUSIVE PLACEMAKING:</a:t>
            </a:r>
          </a:p>
          <a:p>
            <a:pPr eaLnBrk="1" hangingPunct="1">
              <a:buClr>
                <a:srgbClr val="000000"/>
              </a:buClr>
              <a:buSzPct val="25000"/>
            </a:pPr>
            <a:r>
              <a:rPr lang="en-GB" altLang="en-US" sz="2800" b="1"/>
              <a:t> </a:t>
            </a:r>
          </a:p>
        </p:txBody>
      </p:sp>
      <p:pic>
        <p:nvPicPr>
          <p:cNvPr id="27655" name="Picture 4"/>
          <p:cNvPicPr>
            <a:picLocks noChangeAspect="1"/>
          </p:cNvPicPr>
          <p:nvPr/>
        </p:nvPicPr>
        <p:blipFill>
          <a:blip r:embed="rId5" cstate="print"/>
          <a:srcRect l="13475" t="39594" r="12650" b="42593"/>
          <a:stretch>
            <a:fillRect/>
          </a:stretch>
        </p:blipFill>
        <p:spPr bwMode="auto">
          <a:xfrm>
            <a:off x="5367338" y="255588"/>
            <a:ext cx="2786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6688" y="117475"/>
          <a:ext cx="8770937" cy="6607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2735"/>
                <a:gridCol w="6578202"/>
              </a:tblGrid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Explore Possibilities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Link to service delivery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  <a:cs typeface="+mn-cs"/>
                        </a:rPr>
                        <a:t>e.g. CLEAR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lv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local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voluntary group promoting walking / cycling identified as a lead on behalf of community; bring different skill sets; liaise with Highways and Parks – advice / interaction;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on ground co-operation and working with squads; design and install tree planting + verge maintenance 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Seize Opportunity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Positioning for action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work with Economic Regeneration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 fully formed plan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written in a way that helped push for a palette of projects as opportunities arose; allow incremental investment – a range of £30/50k projects to follow up; link action with policy initiatives; attract £1m from corporate body – able to present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Change </a:t>
                      </a:r>
                      <a:r>
                        <a:rPr lang="en-GB" sz="1800" b="1" i="1" dirty="0" err="1" smtClean="0">
                          <a:solidFill>
                            <a:srgbClr val="C00000"/>
                          </a:solidFill>
                        </a:rPr>
                        <a:t>Mindsets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Big v small incremental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Housing Services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Rather than a preference for edge of settlement green belt land release, now exploring potential of VDL;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 houses being built; Wider impact – how to re-energise the high street – link with revitalise economic activity;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+ working with owners of derelict properties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Link With SOA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Outcomes &amp; assets</a:t>
                      </a: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local partnering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Teenage pregnancy v economic opportunity; Local promotion / employment advancement;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discuss with local employers a need to promote educational chances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Measurable Benefits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Tangible &amp; In-tangible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Benchmarking a framework</a:t>
                      </a:r>
                    </a:p>
                    <a:p>
                      <a:pPr marL="0" lvl="0" indent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need to gather more data / evidence;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collect info on footfall, vacancy rates; economic activity increases at certain times – aligns with events; general satisfaction – voice concern; positive supportive press! 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212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Raising Aspirations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One voice; raise profile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LMRC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– rail campaign: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take on a campaign manager </a:t>
                      </a:r>
                    </a:p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a framework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 co-ordinate lots of fragmented action (and ambition) under one strategic wrapper;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Previously seen as disparate bits – now accessed in one single point with a coherent approach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309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Make It Real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Quick wins; belief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Bowling Club </a:t>
                      </a:r>
                    </a:p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Down to 18 members; Became a business for organisation that did community transport; Bus in elderly people for lunch clubs; Found new use and purpose; local action; reflect reality; engage at right level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Different Approach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Language</a:t>
                      </a:r>
                      <a:r>
                        <a:rPr lang="en-GB" sz="1600" b="1" baseline="0" dirty="0" smtClean="0">
                          <a:solidFill>
                            <a:schemeClr val="tx2"/>
                          </a:solidFill>
                        </a:rPr>
                        <a:t> to discuss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play parks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Massive resistance to loss of parks; “ we will put in new £ … but this will mean … “; Mental health charity took over a park - Help people back into work; links to wider objectives: H+W; greenspace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212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Capitalise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Why re-invent?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Link with community education 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engagement of communities the norm;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l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ink with what already exists! 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Don’t re-invent / join-up! want to do the best for services for communities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6688" y="117475"/>
          <a:ext cx="8770937" cy="6607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2735"/>
                <a:gridCol w="6578202"/>
              </a:tblGrid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Explore Possibilities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Link to service delivery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  <a:cs typeface="+mn-cs"/>
                        </a:rPr>
                        <a:t>e.g. CLEAR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lv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local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voluntary group promoting walking / cycling identified as a lead on behalf of community; bring different skill sets; liaise with Highways and Parks – advice / interaction;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on ground co-operation and working with squads; design and install tree planting + verge maintenance 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Seize Opportunity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Positioning for action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work with Economic Regeneration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 fully formed plan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written in a way that helped push for a palette of projects as opportunities arose; allow incremental investment – a range of £30/50k projects to follow up; link action with policy initiatives; attract £1m from corporate body – able to present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58714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Change </a:t>
                      </a:r>
                      <a:r>
                        <a:rPr lang="en-GB" sz="1800" b="1" i="1" dirty="0" err="1" smtClean="0">
                          <a:solidFill>
                            <a:srgbClr val="C00000"/>
                          </a:solidFill>
                        </a:rPr>
                        <a:t>Mindsets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Big v small incremental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Housing Services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Rather than a preference for edge of settlement green belt land release, now exploring potential of VDL;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 houses being built; Wider impact – how to re-energise the high street – link with revitalise economic activity;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+ working with owners of derelict properties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Link With SOA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Outcomes &amp; assets</a:t>
                      </a: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local partnering </a:t>
                      </a:r>
                      <a:endParaRPr lang="en-GB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Teenage pregnancy v economic opportunity; Local promotion / employment advancement;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discuss with local employers a need to promote educational chances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Measurable Benefits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Tangible &amp; In-tangible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Benchmarking a framework</a:t>
                      </a:r>
                    </a:p>
                    <a:p>
                      <a:pPr marL="0" lvl="0" indent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need to gather more data / evidence;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collect info on footfall, vacancy rates; economic activity increases at certain times – aligns with events; general satisfaction – voice concern; positive supportive press! 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212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Raising Aspirations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One voice; raise profile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LMRC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– rail campaign: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take on a campaign manager </a:t>
                      </a:r>
                    </a:p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a framework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 co-ordinate lots of fragmented action (and ambition) under one strategic wrapper;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Previously seen as disparate bits – now accessed in one single point with a coherent approach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8309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Make It Real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Quick wins; belief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Bowling Club </a:t>
                      </a:r>
                    </a:p>
                    <a:p>
                      <a:pPr marL="0" lvl="0" indent="0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Down to 18 members; Became a business for organisation that did community transport; Bus in elderly people for lunch clubs; Found new use and purpose; local action; reflect reality; engage at right level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7892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Different Approach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Language</a:t>
                      </a:r>
                      <a:r>
                        <a:rPr lang="en-GB" sz="1600" b="1" baseline="0" dirty="0" smtClean="0">
                          <a:solidFill>
                            <a:schemeClr val="tx2"/>
                          </a:solidFill>
                        </a:rPr>
                        <a:t> to discuss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play parks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Massive resistance to loss of parks; “ we will put in new £ … but this will mean … “; Mental health charity took over a park - Help people back into work; links to wider objectives: H+W; greenspace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72129">
                <a:tc>
                  <a:txBody>
                    <a:bodyPr/>
                    <a:lstStyle/>
                    <a:p>
                      <a:r>
                        <a:rPr lang="en-GB" sz="1800" b="1" i="1" dirty="0" smtClean="0">
                          <a:solidFill>
                            <a:srgbClr val="C00000"/>
                          </a:solidFill>
                        </a:rPr>
                        <a:t>Capitalise</a:t>
                      </a:r>
                      <a:endParaRPr lang="en-GB" sz="1800" b="1" i="1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Why re-invent?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 marL="91438" marR="91438" marT="45728" marB="457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defRPr/>
                      </a:pPr>
                      <a:r>
                        <a:rPr lang="en-GB" sz="12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e.g. Link with community education 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engagement of communities the norm;</a:t>
                      </a:r>
                      <a:r>
                        <a:rPr lang="en-GB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l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ink with what already exists! </a:t>
                      </a:r>
                    </a:p>
                    <a:p>
                      <a:pPr lvl="0" eaLnBrk="1" hangingPunct="1"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Don’t re-invent / join-up! want to do the best for services for communities</a:t>
                      </a:r>
                    </a:p>
                  </a:txBody>
                  <a:tcPr marL="91438" marR="91438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726" name="Shape 328"/>
          <p:cNvSpPr txBox="1">
            <a:spLocks noChangeArrowheads="1"/>
          </p:cNvSpPr>
          <p:nvPr/>
        </p:nvSpPr>
        <p:spPr bwMode="auto">
          <a:xfrm rot="-2245077">
            <a:off x="-1243013" y="2165350"/>
            <a:ext cx="12315826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21218A"/>
              </a:buClr>
              <a:buSzPct val="25000"/>
            </a:pPr>
            <a:r>
              <a:rPr lang="en-GB" altLang="en-US" sz="7000" b="1" i="1">
                <a:sym typeface="Arial" charset="0"/>
              </a:rPr>
              <a:t>“Something is happening</a:t>
            </a:r>
          </a:p>
        </p:txBody>
      </p:sp>
      <p:sp>
        <p:nvSpPr>
          <p:cNvPr id="29727" name="Shape 328"/>
          <p:cNvSpPr txBox="1">
            <a:spLocks noChangeArrowheads="1"/>
          </p:cNvSpPr>
          <p:nvPr/>
        </p:nvSpPr>
        <p:spPr bwMode="auto">
          <a:xfrm rot="-2245077">
            <a:off x="-1192213" y="2201863"/>
            <a:ext cx="12315826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>
              <a:buClr>
                <a:srgbClr val="21218A"/>
              </a:buClr>
              <a:buSzPct val="25000"/>
            </a:pPr>
            <a:r>
              <a:rPr lang="en-GB" altLang="en-US" sz="7000" b="1" i="1">
                <a:solidFill>
                  <a:srgbClr val="FF0000"/>
                </a:solidFill>
                <a:sym typeface="Arial" charset="0"/>
              </a:rPr>
              <a:t>“Something is happening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4625" y="157163"/>
          <a:ext cx="8809038" cy="6534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2903"/>
                <a:gridCol w="2989789"/>
                <a:gridCol w="2936346"/>
              </a:tblGrid>
              <a:tr h="914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dirty="0" smtClean="0"/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/>
                        <a:t>TYPICAL CHARRETTE MODEL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dirty="0" smtClean="0"/>
                    </a:p>
                  </a:txBody>
                  <a:tcPr marL="91437" marR="91437" marT="45723" marB="45723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GB" sz="1800" b="1" i="1" dirty="0"/>
                    </a:p>
                  </a:txBody>
                  <a:tcPr marL="91437" marR="91437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1" dirty="0" smtClean="0"/>
                        <a:t>plus </a:t>
                      </a:r>
                      <a:r>
                        <a:rPr lang="en-GB" sz="1800" b="1" dirty="0" smtClean="0"/>
                        <a:t>/ value</a:t>
                      </a:r>
                      <a:r>
                        <a:rPr lang="en-GB" sz="1800" b="1" baseline="0" dirty="0" smtClean="0"/>
                        <a:t> added</a:t>
                      </a:r>
                      <a:endParaRPr lang="en-GB" sz="1800" b="1" dirty="0" smtClean="0"/>
                    </a:p>
                  </a:txBody>
                  <a:tcPr marL="91437" marR="91437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9719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What is a charrette?</a:t>
                      </a:r>
                    </a:p>
                  </a:txBody>
                  <a:tcPr marL="91437" marR="91437" marT="45723" marB="45723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/>
                        <a:t>Impartial and independent;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/>
                        <a:t>Participate;</a:t>
                      </a:r>
                      <a:r>
                        <a:rPr lang="en-GB" sz="1800" b="1" baseline="0" dirty="0" smtClean="0"/>
                        <a:t> c</a:t>
                      </a:r>
                      <a:r>
                        <a:rPr lang="en-GB" sz="1800" b="1" dirty="0" smtClean="0"/>
                        <a:t>redibility</a:t>
                      </a:r>
                    </a:p>
                  </a:txBody>
                  <a:tcPr marL="91437" marR="91437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CPP mandate at highest level – able</a:t>
                      </a:r>
                      <a:r>
                        <a:rPr lang="en-GB" sz="1800" b="1" baseline="0" dirty="0" smtClean="0"/>
                        <a:t> to </a:t>
                      </a:r>
                      <a:r>
                        <a:rPr lang="en-GB" sz="1800" b="1" dirty="0" smtClean="0"/>
                        <a:t>make it happen!</a:t>
                      </a:r>
                      <a:endParaRPr lang="en-GB" sz="1800" b="1" dirty="0"/>
                    </a:p>
                  </a:txBody>
                  <a:tcPr marL="91437" marR="91437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effectLst/>
                        </a:rPr>
                        <a:t>Process driven…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effectLst/>
                        </a:rPr>
                        <a:t>Do things differently / locally; buy-in</a:t>
                      </a:r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Keep it simple! When everything is a priority = 0!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effectLst/>
                        </a:rPr>
                        <a:t>Big production item…</a:t>
                      </a:r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Make it relevant: scale up small; impacts </a:t>
                      </a:r>
                      <a:r>
                        <a:rPr lang="en-GB" sz="1800" b="1" dirty="0" err="1" smtClean="0"/>
                        <a:t>infrast</a:t>
                      </a:r>
                      <a:r>
                        <a:rPr lang="en-GB" sz="1800" b="1" dirty="0" smtClean="0"/>
                        <a:t> invest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effectLst/>
                        </a:rPr>
                        <a:t>Compact; honed down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Team come / go…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effectLst/>
                        </a:rPr>
                        <a:t>Continuity;</a:t>
                      </a:r>
                      <a:r>
                        <a:rPr lang="en-GB" sz="1800" b="1" kern="1200" baseline="0" dirty="0" smtClean="0">
                          <a:effectLst/>
                        </a:rPr>
                        <a:t> </a:t>
                      </a:r>
                      <a:r>
                        <a:rPr lang="en-GB" sz="1800" b="1" dirty="0" smtClean="0"/>
                        <a:t>build legacy; held to account</a:t>
                      </a:r>
                      <a:r>
                        <a:rPr lang="en-GB" sz="1800" b="1" baseline="0" dirty="0" smtClean="0"/>
                        <a:t> (</a:t>
                      </a:r>
                      <a:r>
                        <a:rPr lang="en-GB" sz="1800" b="1" dirty="0" smtClean="0"/>
                        <a:t>engaged press!)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Set a ‘new norm’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Consultancy led / expensive…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Partnership approach; </a:t>
                      </a:r>
                      <a:r>
                        <a:rPr lang="en-GB" sz="1800" b="1" kern="1200" dirty="0" smtClean="0">
                          <a:effectLst/>
                        </a:rPr>
                        <a:t>build capacity;</a:t>
                      </a:r>
                      <a:r>
                        <a:rPr lang="en-GB" sz="1800" b="1" kern="1200" baseline="0" dirty="0" smtClean="0">
                          <a:effectLst/>
                        </a:rPr>
                        <a:t> elected member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Not dependency! Bank knowledge </a:t>
                      </a:r>
                      <a:r>
                        <a:rPr lang="en-GB" sz="1800" b="1" smtClean="0"/>
                        <a:t>&amp; experience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Targets ’answers’…</a:t>
                      </a:r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effectLst/>
                        </a:rPr>
                        <a:t>Seeks to understand Qs; seeks solutions to problems</a:t>
                      </a:r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Sometimes ‘non-physical’ / ‘non-tangible’ is best!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707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Time focussed…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Builds social capital; chance encounters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/>
                        <a:t>Not time limited</a:t>
                      </a:r>
                      <a:endParaRPr lang="en-GB" sz="1800" b="1" dirty="0"/>
                    </a:p>
                  </a:txBody>
                  <a:tcPr marL="91437" marR="91437" marT="45723" marB="4572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55" name="Picture 4"/>
          <p:cNvPicPr>
            <a:picLocks noChangeAspect="1"/>
          </p:cNvPicPr>
          <p:nvPr/>
        </p:nvPicPr>
        <p:blipFill>
          <a:blip r:embed="rId2" cstate="print"/>
          <a:srcRect l="13475" t="39594" r="12650" b="42593"/>
          <a:stretch>
            <a:fillRect/>
          </a:stretch>
        </p:blipFill>
        <p:spPr bwMode="auto">
          <a:xfrm>
            <a:off x="3057525" y="187325"/>
            <a:ext cx="297973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754"/>
          <p:cNvSpPr txBox="1">
            <a:spLocks noChangeArrowheads="1"/>
          </p:cNvSpPr>
          <p:nvPr/>
        </p:nvSpPr>
        <p:spPr bwMode="auto">
          <a:xfrm>
            <a:off x="481013" y="698500"/>
            <a:ext cx="4024312" cy="2822575"/>
          </a:xfrm>
          <a:prstGeom prst="rect">
            <a:avLst/>
          </a:prstGeom>
          <a:solidFill>
            <a:srgbClr val="FFC000">
              <a:alpha val="29803"/>
            </a:srgbClr>
          </a:solidFill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marL="431800" indent="-342900" eaLnBrk="1" hangingPunct="1">
              <a:lnSpc>
                <a:spcPct val="15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GB" altLang="en-US" sz="1600" b="1">
                <a:solidFill>
                  <a:srgbClr val="000000"/>
                </a:solidFill>
                <a:sym typeface="Arial" charset="0"/>
                <a:hlinkClick r:id="rId2"/>
              </a:rPr>
              <a:t>www.pas.org.uk</a:t>
            </a:r>
            <a:endParaRPr lang="en-GB" altLang="en-US" sz="1600" b="1">
              <a:solidFill>
                <a:srgbClr val="000000"/>
              </a:solidFill>
              <a:sym typeface="Arial" charset="0"/>
            </a:endParaRPr>
          </a:p>
          <a:p>
            <a:pPr marL="431800" indent="-342900" eaLnBrk="1" hangingPunct="1">
              <a:lnSpc>
                <a:spcPct val="15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GB" altLang="en-US" sz="1600" b="1">
                <a:solidFill>
                  <a:srgbClr val="000000"/>
                </a:solidFill>
                <a:sym typeface="Arial" charset="0"/>
              </a:rPr>
              <a:t>Online information sheets</a:t>
            </a:r>
          </a:p>
          <a:p>
            <a:pPr marL="431800" indent="-342900" eaLnBrk="1" hangingPunct="1">
              <a:lnSpc>
                <a:spcPct val="15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GB" altLang="en-US" sz="1600" b="1">
                <a:solidFill>
                  <a:srgbClr val="000000"/>
                </a:solidFill>
                <a:sym typeface="Arial" charset="0"/>
              </a:rPr>
              <a:t>Weekly news bulletin</a:t>
            </a:r>
          </a:p>
          <a:p>
            <a:pPr marL="431800" indent="-342900" eaLnBrk="1" hangingPunct="1">
              <a:lnSpc>
                <a:spcPct val="15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GB" altLang="en-US" sz="1600" b="1">
                <a:solidFill>
                  <a:srgbClr val="000000"/>
                </a:solidFill>
                <a:sym typeface="Arial" charset="0"/>
              </a:rPr>
              <a:t>Telephone and online helpline</a:t>
            </a:r>
          </a:p>
          <a:p>
            <a:pPr marL="431800" indent="-342900" eaLnBrk="1" hangingPunct="1">
              <a:lnSpc>
                <a:spcPct val="15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GB" altLang="en-US" sz="1600" b="1">
                <a:solidFill>
                  <a:srgbClr val="000000"/>
                </a:solidFill>
                <a:sym typeface="Arial" charset="0"/>
              </a:rPr>
              <a:t>Follow us on Twitter @PAS_tweets</a:t>
            </a:r>
          </a:p>
        </p:txBody>
      </p:sp>
      <p:pic>
        <p:nvPicPr>
          <p:cNvPr id="31747" name="Shape 602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" y="2609850"/>
            <a:ext cx="7207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1"/>
          <p:cNvPicPr>
            <a:picLocks noChangeAspect="1"/>
          </p:cNvPicPr>
          <p:nvPr/>
        </p:nvPicPr>
        <p:blipFill>
          <a:blip r:embed="rId4" cstate="print"/>
          <a:srcRect l="13116" t="11082" r="12753" b="27124"/>
          <a:stretch>
            <a:fillRect/>
          </a:stretch>
        </p:blipFill>
        <p:spPr bwMode="auto">
          <a:xfrm>
            <a:off x="4926013" y="595313"/>
            <a:ext cx="3751262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/>
          <p:cNvPicPr>
            <a:picLocks noChangeAspect="1"/>
          </p:cNvPicPr>
          <p:nvPr/>
        </p:nvPicPr>
        <p:blipFill>
          <a:blip r:embed="rId5" cstate="print"/>
          <a:srcRect l="12221" t="21722" r="12943" b="22150"/>
          <a:stretch>
            <a:fillRect/>
          </a:stretch>
        </p:blipFill>
        <p:spPr bwMode="auto">
          <a:xfrm>
            <a:off x="4946650" y="3276600"/>
            <a:ext cx="373062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hape 329"/>
          <p:cNvSpPr txBox="1"/>
          <p:nvPr/>
        </p:nvSpPr>
        <p:spPr>
          <a:xfrm>
            <a:off x="412750" y="6054725"/>
            <a:ext cx="3587750" cy="523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Petra Biberbach</a:t>
            </a:r>
            <a:endParaRPr lang="en-GB" sz="1400" b="1" dirty="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defRPr/>
            </a:pP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PAS</a:t>
            </a:r>
            <a:r>
              <a:rPr lang="en-GB" sz="1400" b="1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Chief Executive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51" name="TextBox 2"/>
          <p:cNvSpPr txBox="1">
            <a:spLocks noChangeArrowheads="1"/>
          </p:cNvSpPr>
          <p:nvPr/>
        </p:nvSpPr>
        <p:spPr bwMode="auto">
          <a:xfrm>
            <a:off x="412750" y="5248275"/>
            <a:ext cx="2452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hlinkClick r:id="rId6"/>
              </a:rPr>
              <a:t>Petra@PAS.ORG.UK</a:t>
            </a:r>
            <a:r>
              <a:rPr lang="en-GB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1541</TotalTime>
  <Words>1621</Words>
  <Application>Microsoft Office PowerPoint</Application>
  <PresentationFormat>On-screen Show (4:3)</PresentationFormat>
  <Paragraphs>260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 Light</vt:lpstr>
      <vt:lpstr>Calibri</vt:lpstr>
      <vt:lpstr>Segoe UI</vt:lpstr>
      <vt:lpstr>Meiryo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McAllister</dc:creator>
  <cp:lastModifiedBy>Petra</cp:lastModifiedBy>
  <cp:revision>151</cp:revision>
  <cp:lastPrinted>2015-02-05T09:13:01Z</cp:lastPrinted>
  <dcterms:created xsi:type="dcterms:W3CDTF">2014-11-19T16:27:01Z</dcterms:created>
  <dcterms:modified xsi:type="dcterms:W3CDTF">2015-06-12T06:51:24Z</dcterms:modified>
</cp:coreProperties>
</file>