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498" r:id="rId2"/>
    <p:sldId id="590" r:id="rId3"/>
    <p:sldId id="614" r:id="rId4"/>
    <p:sldId id="615" r:id="rId5"/>
    <p:sldId id="616" r:id="rId6"/>
    <p:sldId id="580" r:id="rId7"/>
    <p:sldId id="617" r:id="rId8"/>
    <p:sldId id="603" r:id="rId9"/>
    <p:sldId id="589" r:id="rId10"/>
    <p:sldId id="618" r:id="rId11"/>
    <p:sldId id="621" r:id="rId12"/>
    <p:sldId id="574" r:id="rId13"/>
    <p:sldId id="575" r:id="rId14"/>
    <p:sldId id="619" r:id="rId15"/>
  </p:sldIdLst>
  <p:sldSz cx="9144000" cy="6858000" type="screen4x3"/>
  <p:notesSz cx="6724650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B33"/>
    <a:srgbClr val="CC0000"/>
    <a:srgbClr val="003366"/>
    <a:srgbClr val="FF3300"/>
    <a:srgbClr val="769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1" autoAdjust="0"/>
    <p:restoredTop sz="90929"/>
  </p:normalViewPr>
  <p:slideViewPr>
    <p:cSldViewPr showGuides="1">
      <p:cViewPr>
        <p:scale>
          <a:sx n="100" d="100"/>
          <a:sy n="100" d="100"/>
        </p:scale>
        <p:origin x="-4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t" anchorCtr="0" compatLnSpc="1">
            <a:prstTxWarp prst="textNoShape">
              <a:avLst/>
            </a:prstTxWarp>
          </a:bodyPr>
          <a:lstStyle>
            <a:lvl1pPr defTabSz="90025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0000" y="0"/>
            <a:ext cx="29146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t" anchorCtr="0" compatLnSpc="1">
            <a:prstTxWarp prst="textNoShape">
              <a:avLst/>
            </a:prstTxWarp>
          </a:bodyPr>
          <a:lstStyle>
            <a:lvl1pPr algn="r" defTabSz="90025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2125"/>
            <a:ext cx="29146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b" anchorCtr="0" compatLnSpc="1">
            <a:prstTxWarp prst="textNoShape">
              <a:avLst/>
            </a:prstTxWarp>
          </a:bodyPr>
          <a:lstStyle>
            <a:lvl1pPr defTabSz="90025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0000" y="9382125"/>
            <a:ext cx="29146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b" anchorCtr="0" compatLnSpc="1">
            <a:prstTxWarp prst="textNoShape">
              <a:avLst/>
            </a:prstTxWarp>
          </a:bodyPr>
          <a:lstStyle>
            <a:lvl1pPr algn="r" defTabSz="900257">
              <a:defRPr sz="1200">
                <a:latin typeface="Arial" pitchFamily="34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6E8E1FED-E6A9-4A2D-949F-812E0D4E74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080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t" anchorCtr="0" compatLnSpc="1">
            <a:prstTxWarp prst="textNoShape">
              <a:avLst/>
            </a:prstTxWarp>
          </a:bodyPr>
          <a:lstStyle>
            <a:lvl1pPr defTabSz="90025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9146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t" anchorCtr="0" compatLnSpc="1">
            <a:prstTxWarp prst="textNoShape">
              <a:avLst/>
            </a:prstTxWarp>
          </a:bodyPr>
          <a:lstStyle>
            <a:lvl1pPr algn="r" defTabSz="90025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8712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689475"/>
            <a:ext cx="4930775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2125"/>
            <a:ext cx="29146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b" anchorCtr="0" compatLnSpc="1">
            <a:prstTxWarp prst="textNoShape">
              <a:avLst/>
            </a:prstTxWarp>
          </a:bodyPr>
          <a:lstStyle>
            <a:lvl1pPr defTabSz="90025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382125"/>
            <a:ext cx="29146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973" tIns="44987" rIns="89973" bIns="44987" numCol="1" anchor="b" anchorCtr="0" compatLnSpc="1">
            <a:prstTxWarp prst="textNoShape">
              <a:avLst/>
            </a:prstTxWarp>
          </a:bodyPr>
          <a:lstStyle>
            <a:lvl1pPr algn="r" defTabSz="900257">
              <a:defRPr sz="1200">
                <a:latin typeface="Arial" pitchFamily="34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FD80D326-815E-42FF-A813-9FAE73F309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14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113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00113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00113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00113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00113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A559667F-C2FD-468A-BA95-534042B429B5}" type="slidenum">
              <a:rPr lang="en-GB" sz="1200" smtClean="0"/>
              <a:pPr eaLnBrk="1" hangingPunct="1"/>
              <a:t>3</a:t>
            </a:fld>
            <a:endParaRPr lang="en-GB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BCF3C-1EA8-4C24-A474-7F641833558D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98F48-CC91-4CDF-9C63-70841788D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7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A20D6-4D43-42FF-A240-BB755B47F941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CCAD8-808F-4699-A579-72D983E66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7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2BAE7-4311-49DE-BE79-65A5C1E7105D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74A23-6711-439C-B1C9-A79D7F39D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24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AEC1A-7157-4AFE-91A2-13D724FCA329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C6C5F-0C2E-48DF-86C7-A0838E5AF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7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52E31-89B2-4E68-8C22-6F384797BFCB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C8725-12DA-4946-A8CF-188DA944B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79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0127D-798F-4E01-BB68-73276156E818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0D1D4-C80A-4D8F-8B2D-A52E71256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20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577A7-FC79-4352-A916-27BFB95F0130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AFEE8-1888-46C0-A87C-6534B38CB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0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8EAED-C6A2-4114-AC63-0397CF0113FB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C75A-1136-4CDC-AC23-F9CEC2383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65424-6D77-40A5-B4C0-FE332D29217F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4F2E3-C21B-4889-A05D-80D3412AF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2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39499-3B71-4549-B864-258679588FF1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57EFE-1847-4998-AA6A-FE69EECC6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1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8913D-515F-4849-8406-0A23C51EA937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AC905-4DE7-49A2-BDB0-C8BD9F2C9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0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33C3D314-7F7C-4841-96A4-7CDCCC6E4825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19666A32-5991-4598-8A15-B5E2456E8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50825" y="620713"/>
            <a:ext cx="8610600" cy="1470025"/>
          </a:xfrm>
        </p:spPr>
        <p:txBody>
          <a:bodyPr/>
          <a:lstStyle/>
          <a:p>
            <a:r>
              <a:rPr lang="en-GB" altLang="en-US" sz="4000" smtClean="0">
                <a:latin typeface="Arial" charset="0"/>
                <a:ea typeface="ＭＳ Ｐゴシック" pitchFamily="34" charset="-128"/>
              </a:rPr>
              <a:t/>
            </a:r>
            <a:br>
              <a:rPr lang="en-GB" altLang="en-US" sz="4000" smtClean="0">
                <a:latin typeface="Arial" charset="0"/>
                <a:ea typeface="ＭＳ Ｐゴシック" pitchFamily="34" charset="-128"/>
              </a:rPr>
            </a:br>
            <a:r>
              <a:rPr lang="en-GB" altLang="en-US" sz="4000" smtClean="0">
                <a:latin typeface="Arial" charset="0"/>
                <a:ea typeface="ＭＳ Ｐゴシック" pitchFamily="34" charset="-128"/>
              </a:rPr>
              <a:t/>
            </a:r>
            <a:br>
              <a:rPr lang="en-GB" altLang="en-US" sz="4000" smtClean="0">
                <a:latin typeface="Arial" charset="0"/>
                <a:ea typeface="ＭＳ Ｐゴシック" pitchFamily="34" charset="-128"/>
              </a:rPr>
            </a:br>
            <a:r>
              <a:rPr lang="en-GB" altLang="en-US" sz="4000" smtClean="0">
                <a:latin typeface="Arial" charset="0"/>
                <a:ea typeface="ＭＳ Ｐゴシック" pitchFamily="34" charset="-128"/>
              </a:rPr>
              <a:t/>
            </a:r>
            <a:br>
              <a:rPr lang="en-GB" altLang="en-US" sz="4000" smtClean="0">
                <a:latin typeface="Arial" charset="0"/>
                <a:ea typeface="ＭＳ Ｐゴシック" pitchFamily="34" charset="-128"/>
              </a:rPr>
            </a:br>
            <a:r>
              <a:rPr lang="en-GB" altLang="en-US" sz="4000" smtClean="0">
                <a:latin typeface="Arial" charset="0"/>
                <a:ea typeface="ＭＳ Ｐゴシック" pitchFamily="34" charset="-128"/>
              </a:rPr>
              <a:t/>
            </a:r>
            <a:br>
              <a:rPr lang="en-GB" altLang="en-US" sz="4000" smtClean="0">
                <a:latin typeface="Arial" charset="0"/>
                <a:ea typeface="ＭＳ Ｐゴシック" pitchFamily="34" charset="-128"/>
              </a:rPr>
            </a:br>
            <a:r>
              <a:rPr lang="en-GB" altLang="en-US" sz="4000" smtClean="0">
                <a:latin typeface="Arial" charset="0"/>
                <a:ea typeface="ＭＳ Ｐゴシック" pitchFamily="34" charset="-128"/>
              </a:rPr>
              <a:t>Heads of Planning</a:t>
            </a:r>
            <a:br>
              <a:rPr lang="en-GB" altLang="en-US" sz="4000" smtClean="0">
                <a:latin typeface="Arial" charset="0"/>
                <a:ea typeface="ＭＳ Ｐゴシック" pitchFamily="34" charset="-128"/>
              </a:rPr>
            </a:br>
            <a:r>
              <a:rPr lang="en-GB" altLang="en-US" sz="4000" smtClean="0">
                <a:latin typeface="Arial" charset="0"/>
                <a:ea typeface="ＭＳ Ｐゴシック" pitchFamily="34" charset="-128"/>
              </a:rPr>
              <a:t>People, Place and Planning</a:t>
            </a:r>
            <a:br>
              <a:rPr lang="en-GB" altLang="en-US" sz="4000" smtClean="0">
                <a:latin typeface="Arial" charset="0"/>
                <a:ea typeface="ＭＳ Ｐゴシック" pitchFamily="34" charset="-128"/>
              </a:rPr>
            </a:br>
            <a:endParaRPr lang="en-GB" altLang="en-US" sz="400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51" name="Content Placeholder 2"/>
          <p:cNvSpPr>
            <a:spLocks noGrp="1"/>
          </p:cNvSpPr>
          <p:nvPr>
            <p:ph type="subTitle" idx="1"/>
          </p:nvPr>
        </p:nvSpPr>
        <p:spPr>
          <a:xfrm>
            <a:off x="468313" y="3517900"/>
            <a:ext cx="81534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mtClean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Planning with Communities</a:t>
            </a:r>
          </a:p>
          <a:p>
            <a:pPr eaLnBrk="1" hangingPunct="1">
              <a:buFontTx/>
              <a:buNone/>
            </a:pPr>
            <a:r>
              <a:rPr lang="en-GB" altLang="en-US" sz="2800" smtClean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Colin Mair, CEO, Improvement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8" b="11630"/>
          <a:stretch>
            <a:fillRect/>
          </a:stretch>
        </p:blipFill>
        <p:spPr bwMode="auto">
          <a:xfrm>
            <a:off x="914400" y="1143000"/>
            <a:ext cx="73914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1258888" y="6165850"/>
            <a:ext cx="37449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latin typeface="Arial" charset="0"/>
              </a:rPr>
              <a:t>Post budget 2013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Outcomes for Most and Least Income Deprived : 2012/13</a:t>
            </a:r>
          </a:p>
        </p:txBody>
      </p:sp>
      <p:graphicFrame>
        <p:nvGraphicFramePr>
          <p:cNvPr id="48176" name="Group 48"/>
          <p:cNvGraphicFramePr>
            <a:graphicFrameLocks noGrp="1"/>
          </p:cNvGraphicFramePr>
          <p:nvPr>
            <p:ph type="tbl" idx="4294967295"/>
          </p:nvPr>
        </p:nvGraphicFramePr>
        <p:xfrm>
          <a:off x="900113" y="1844675"/>
          <a:ext cx="7416801" cy="3646489"/>
        </p:xfrm>
        <a:graphic>
          <a:graphicData uri="http://schemas.openxmlformats.org/drawingml/2006/table">
            <a:tbl>
              <a:tblPr/>
              <a:tblGrid>
                <a:gridCol w="4752513"/>
                <a:gridCol w="1332356"/>
                <a:gridCol w="1331932"/>
              </a:tblGrid>
              <a:tr h="914524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20%  most income deprived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20%  least income deprived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7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Average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Average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S4: Average tariff score: all pupils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116.44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212.36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2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Emergency admission – both sexes – all ages – rate/100,000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14633.68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6878.47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3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No. SIMD crimes per 10,000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928.92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242.90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2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Percentage of total population who are income deprived</a:t>
                      </a: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33.85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4.15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544513"/>
            <a:ext cx="8229600" cy="979487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Outcomes for Most and Least Deprived Areas: 2012/13</a:t>
            </a:r>
          </a:p>
        </p:txBody>
      </p:sp>
      <p:graphicFrame>
        <p:nvGraphicFramePr>
          <p:cNvPr id="49184" name="Group 32"/>
          <p:cNvGraphicFramePr>
            <a:graphicFrameLocks noGrp="1"/>
          </p:cNvGraphicFramePr>
          <p:nvPr>
            <p:ph type="tbl" idx="4294967295"/>
          </p:nvPr>
        </p:nvGraphicFramePr>
        <p:xfrm>
          <a:off x="500063" y="2379663"/>
          <a:ext cx="8229600" cy="3336925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70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Average for 100 most deprived areas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Average for 100 least deprived areas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0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S4 Tariff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84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295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Emergency Admissions per 100,000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28,200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4,015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Crimes per 10,000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1,673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216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% income deprived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57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</a:rPr>
                        <a:t>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Inter Relationships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468313" y="1828800"/>
            <a:ext cx="8229600" cy="4449763"/>
          </a:xfrm>
        </p:spPr>
        <p:txBody>
          <a:bodyPr/>
          <a:lstStyle/>
          <a:p>
            <a:r>
              <a:rPr lang="en-GB" altLang="en-US" sz="3000" smtClean="0">
                <a:ea typeface="ＭＳ Ｐゴシック" pitchFamily="34" charset="-128"/>
              </a:rPr>
              <a:t>Live outcomes strongly interrelated at community level: positively and negatively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Very strong relationship with economic factors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Most strategic initiatives (health equality, GIRFEC, etc.) would be focussed on the same communities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Community outcomes </a:t>
            </a:r>
            <a:r>
              <a:rPr lang="en-GB" altLang="en-US" sz="3000" b="1" smtClean="0">
                <a:ea typeface="ＭＳ Ｐゴシック" pitchFamily="34" charset="-128"/>
              </a:rPr>
              <a:t>not </a:t>
            </a:r>
            <a:r>
              <a:rPr lang="en-GB" altLang="en-US" sz="3000" smtClean="0">
                <a:ea typeface="ＭＳ Ｐゴシック" pitchFamily="34" charset="-128"/>
              </a:rPr>
              <a:t>service outcomes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The Ambition for Community Planning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468313" y="1828800"/>
            <a:ext cx="8229600" cy="4449763"/>
          </a:xfrm>
        </p:spPr>
        <p:txBody>
          <a:bodyPr/>
          <a:lstStyle/>
          <a:p>
            <a:r>
              <a:rPr lang="en-GB" altLang="en-US" sz="3000" smtClean="0">
                <a:ea typeface="ＭＳ Ｐゴシック" pitchFamily="34" charset="-128"/>
              </a:rPr>
              <a:t>‘Public services </a:t>
            </a:r>
            <a:r>
              <a:rPr lang="en-GB" altLang="en-US" sz="3000" u="sng" smtClean="0">
                <a:ea typeface="ＭＳ Ｐゴシック" pitchFamily="34" charset="-128"/>
              </a:rPr>
              <a:t>must</a:t>
            </a:r>
            <a:r>
              <a:rPr lang="en-GB" altLang="en-US" sz="3000" smtClean="0">
                <a:ea typeface="ＭＳ Ｐゴシック" pitchFamily="34" charset="-128"/>
              </a:rPr>
              <a:t> improve outcomes, and reduce the outcome gaps within populations and between areas’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‘Total resources will be targeted to deliver priorities’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‘Promoting prevention and early intervention’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Delivering demonstrable improvements in peoples lives’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457200" y="333375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Community Empowerment Bill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704975"/>
            <a:ext cx="8229600" cy="4449763"/>
          </a:xfrm>
        </p:spPr>
        <p:txBody>
          <a:bodyPr/>
          <a:lstStyle/>
          <a:p>
            <a:r>
              <a:rPr lang="en-GB" altLang="en-US" sz="3000" smtClean="0">
                <a:ea typeface="ＭＳ Ｐゴシック" pitchFamily="34" charset="-128"/>
              </a:rPr>
              <a:t>Duty on partners to work together to improve outcomes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“Outcome improvement plan” and annual reporting against it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Probable duty to have integrated local planning for communities experiencing severe inequality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Participation requests: letting community bodies into outcome improvement (appeal)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Potentially community control of assets and services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A Wee Bit of History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76400"/>
            <a:ext cx="8229600" cy="4449763"/>
          </a:xfrm>
        </p:spPr>
        <p:txBody>
          <a:bodyPr/>
          <a:lstStyle/>
          <a:p>
            <a:r>
              <a:rPr lang="en-GB" altLang="en-US" sz="3000" smtClean="0">
                <a:ea typeface="ＭＳ Ｐゴシック" pitchFamily="34" charset="-128"/>
              </a:rPr>
              <a:t>The history of improving life outcomes and reducing inequalities in Scotland: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Economic growth and development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Development of collective infrastructure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Regulation….Public Health ; Housing ; Safety at work etc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Planning : creating liveable places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…….All before the “welfare state” and universal public services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 idx="4294967295"/>
          </p:nvPr>
        </p:nvSpPr>
        <p:spPr>
          <a:xfrm>
            <a:off x="9144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An Integrated Model of Intervention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4294967295"/>
          </p:nvPr>
        </p:nvSpPr>
        <p:spPr>
          <a:xfrm>
            <a:off x="914400" y="2101850"/>
            <a:ext cx="8229600" cy="33845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GB" altLang="en-US" smtClean="0">
                <a:ea typeface="ＭＳ Ｐゴシック" pitchFamily="34" charset="-128"/>
              </a:rPr>
              <a:t>Economic capacity and opportunities</a:t>
            </a:r>
          </a:p>
          <a:p>
            <a:pPr algn="ctr">
              <a:buFont typeface="Arial" charset="0"/>
              <a:buNone/>
            </a:pPr>
            <a:endParaRPr lang="en-GB" altLang="en-US" smtClean="0">
              <a:ea typeface="ＭＳ Ｐゴシック" pitchFamily="34" charset="-128"/>
            </a:endParaRPr>
          </a:p>
          <a:p>
            <a:pPr algn="ctr">
              <a:buFont typeface="Arial" charset="0"/>
              <a:buNone/>
            </a:pPr>
            <a:r>
              <a:rPr lang="en-GB" altLang="en-US" smtClean="0">
                <a:ea typeface="ＭＳ Ｐゴシック" pitchFamily="34" charset="-128"/>
              </a:rPr>
              <a:t>Planning regulation and infrastructure</a:t>
            </a:r>
          </a:p>
          <a:p>
            <a:pPr algn="ctr">
              <a:buFont typeface="Arial" charset="0"/>
              <a:buNone/>
            </a:pPr>
            <a:endParaRPr lang="en-GB" altLang="en-US" smtClean="0">
              <a:ea typeface="ＭＳ Ｐゴシック" pitchFamily="34" charset="-128"/>
            </a:endParaRPr>
          </a:p>
          <a:p>
            <a:pPr algn="ctr">
              <a:buFont typeface="Arial" charset="0"/>
              <a:buNone/>
            </a:pPr>
            <a:r>
              <a:rPr lang="en-GB" altLang="en-US" smtClean="0">
                <a:ea typeface="ＭＳ Ｐゴシック" pitchFamily="34" charset="-128"/>
              </a:rPr>
              <a:t>Community capacity, culture and behaviour</a:t>
            </a:r>
          </a:p>
          <a:p>
            <a:pPr algn="ctr">
              <a:buFont typeface="Arial" charset="0"/>
              <a:buNone/>
            </a:pPr>
            <a:endParaRPr lang="en-GB" altLang="en-US" smtClean="0">
              <a:ea typeface="ＭＳ Ｐゴシック" pitchFamily="34" charset="-128"/>
            </a:endParaRPr>
          </a:p>
          <a:p>
            <a:pPr algn="ctr">
              <a:buFont typeface="Arial" charset="0"/>
              <a:buNone/>
            </a:pPr>
            <a:r>
              <a:rPr lang="en-GB" altLang="en-US" smtClean="0">
                <a:ea typeface="ＭＳ Ｐゴシック" pitchFamily="34" charset="-128"/>
              </a:rPr>
              <a:t>Customised and accessible public services</a:t>
            </a:r>
          </a:p>
        </p:txBody>
      </p:sp>
      <p:cxnSp>
        <p:nvCxnSpPr>
          <p:cNvPr id="10244" name="Straight Arrow Connector 6"/>
          <p:cNvCxnSpPr>
            <a:cxnSpLocks noChangeShapeType="1"/>
          </p:cNvCxnSpPr>
          <p:nvPr/>
        </p:nvCxnSpPr>
        <p:spPr bwMode="auto">
          <a:xfrm rot="5400000">
            <a:off x="4251325" y="3106738"/>
            <a:ext cx="642937" cy="1588"/>
          </a:xfrm>
          <a:prstGeom prst="straightConnector1">
            <a:avLst/>
          </a:prstGeom>
          <a:noFill/>
          <a:ln w="38100" algn="ctr">
            <a:solidFill>
              <a:srgbClr val="00008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Straight Arrow Connector 9"/>
          <p:cNvCxnSpPr>
            <a:cxnSpLocks noChangeShapeType="1"/>
          </p:cNvCxnSpPr>
          <p:nvPr/>
        </p:nvCxnSpPr>
        <p:spPr bwMode="auto">
          <a:xfrm rot="5400000">
            <a:off x="4286250" y="4171950"/>
            <a:ext cx="573088" cy="1588"/>
          </a:xfrm>
          <a:prstGeom prst="straightConnector1">
            <a:avLst/>
          </a:prstGeom>
          <a:noFill/>
          <a:ln w="38100" algn="ctr">
            <a:solidFill>
              <a:srgbClr val="00008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6" name="Straight Arrow Connector 11"/>
          <p:cNvCxnSpPr>
            <a:cxnSpLocks noChangeShapeType="1"/>
          </p:cNvCxnSpPr>
          <p:nvPr/>
        </p:nvCxnSpPr>
        <p:spPr bwMode="auto">
          <a:xfrm rot="5400000">
            <a:off x="4322763" y="5311775"/>
            <a:ext cx="500062" cy="1588"/>
          </a:xfrm>
          <a:prstGeom prst="straightConnector1">
            <a:avLst/>
          </a:prstGeom>
          <a:noFill/>
          <a:ln w="38100" algn="ctr">
            <a:solidFill>
              <a:srgbClr val="00008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Curved Right Arrow 12"/>
          <p:cNvSpPr/>
          <p:nvPr/>
        </p:nvSpPr>
        <p:spPr>
          <a:xfrm>
            <a:off x="533400" y="2514600"/>
            <a:ext cx="642938" cy="32766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>
            <a:spLocks noChangeArrowheads="1"/>
          </p:cNvSpPr>
          <p:nvPr/>
        </p:nvSpPr>
        <p:spPr bwMode="auto">
          <a:xfrm rot="10800000">
            <a:off x="8277225" y="2487613"/>
            <a:ext cx="571500" cy="3276600"/>
          </a:xfrm>
          <a:prstGeom prst="curvedRightArrow">
            <a:avLst>
              <a:gd name="adj1" fmla="val 24981"/>
              <a:gd name="adj2" fmla="val 50007"/>
              <a:gd name="adj3" fmla="val 25000"/>
            </a:avLst>
          </a:prstGeom>
          <a:solidFill>
            <a:schemeClr val="accent1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GB" sz="180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Working for Community Benefit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468313" y="1828800"/>
            <a:ext cx="8229600" cy="4449763"/>
          </a:xfrm>
        </p:spPr>
        <p:txBody>
          <a:bodyPr/>
          <a:lstStyle/>
          <a:p>
            <a:pPr>
              <a:defRPr/>
            </a:pPr>
            <a:r>
              <a:rPr lang="en-GB" altLang="en-US" sz="3000" dirty="0" smtClean="0">
                <a:ea typeface="ＭＳ Ｐゴシック" pitchFamily="34" charset="-128"/>
              </a:rPr>
              <a:t>Getting it right </a:t>
            </a:r>
            <a:r>
              <a:rPr lang="en-GB" altLang="en-US" sz="3000" u="sng" dirty="0" smtClean="0">
                <a:ea typeface="ＭＳ Ｐゴシック" pitchFamily="34" charset="-128"/>
              </a:rPr>
              <a:t>for</a:t>
            </a:r>
            <a:r>
              <a:rPr lang="en-GB" altLang="en-US" sz="3000" dirty="0" smtClean="0">
                <a:ea typeface="ＭＳ Ｐゴシック" pitchFamily="34" charset="-128"/>
              </a:rPr>
              <a:t> communities</a:t>
            </a:r>
          </a:p>
          <a:p>
            <a:pPr>
              <a:defRPr/>
            </a:pPr>
            <a:r>
              <a:rPr lang="en-GB" altLang="en-US" sz="3000" dirty="0" smtClean="0">
                <a:ea typeface="ＭＳ Ｐゴシック" pitchFamily="34" charset="-128"/>
              </a:rPr>
              <a:t>Getting it right </a:t>
            </a:r>
            <a:r>
              <a:rPr lang="en-GB" altLang="en-US" sz="3000" u="sng" dirty="0" smtClean="0">
                <a:ea typeface="ＭＳ Ｐゴシック" pitchFamily="34" charset="-128"/>
              </a:rPr>
              <a:t>with</a:t>
            </a:r>
            <a:r>
              <a:rPr lang="en-GB" altLang="en-US" sz="3000" dirty="0" smtClean="0">
                <a:ea typeface="ＭＳ Ｐゴシック" pitchFamily="34" charset="-128"/>
              </a:rPr>
              <a:t> communities</a:t>
            </a:r>
          </a:p>
          <a:p>
            <a:pPr marL="0" indent="0" algn="ctr">
              <a:buFont typeface="Arial" charset="0"/>
              <a:buNone/>
              <a:defRPr/>
            </a:pPr>
            <a:endParaRPr lang="en-GB" altLang="en-US" sz="3000" dirty="0" smtClean="0"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GB" altLang="en-US" sz="3000" dirty="0" smtClean="0">
                <a:ea typeface="ＭＳ Ｐゴシック" pitchFamily="34" charset="-128"/>
              </a:rPr>
              <a:t>“Getting connected”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Connections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“Main Issues” Report and LDP </a:t>
            </a:r>
            <a:r>
              <a:rPr lang="en-GB" smtClean="0">
                <a:ea typeface="ＭＳ Ｐゴシック" pitchFamily="34" charset="-128"/>
                <a:sym typeface="Wingdings" pitchFamily="2" charset="2"/>
              </a:rPr>
              <a:t> “Outcome Improvement plan” and SOA</a:t>
            </a:r>
          </a:p>
          <a:p>
            <a:r>
              <a:rPr lang="en-GB" smtClean="0">
                <a:ea typeface="ＭＳ Ｐゴシック" pitchFamily="34" charset="-128"/>
                <a:sym typeface="Wingdings" pitchFamily="2" charset="2"/>
              </a:rPr>
              <a:t>Space , place , opportunity and access</a:t>
            </a:r>
          </a:p>
          <a:p>
            <a:r>
              <a:rPr lang="en-GB" smtClean="0">
                <a:ea typeface="ＭＳ Ｐゴシック" pitchFamily="34" charset="-128"/>
                <a:sym typeface="Wingdings" pitchFamily="2" charset="2"/>
              </a:rPr>
              <a:t>Link between very local , regional and national planning and development</a:t>
            </a:r>
          </a:p>
          <a:p>
            <a:r>
              <a:rPr lang="en-GB" smtClean="0">
                <a:ea typeface="ＭＳ Ｐゴシック" pitchFamily="34" charset="-128"/>
              </a:rPr>
              <a:t> Community engagement and capacity building eg  Charette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Some Areas for Experiment &amp; Development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68313" y="1828800"/>
            <a:ext cx="8229600" cy="4449763"/>
          </a:xfrm>
        </p:spPr>
        <p:txBody>
          <a:bodyPr/>
          <a:lstStyle/>
          <a:p>
            <a:r>
              <a:rPr lang="en-GB" altLang="en-US" sz="3000" smtClean="0">
                <a:ea typeface="ＭＳ Ｐゴシック" pitchFamily="34" charset="-128"/>
              </a:rPr>
              <a:t>Integrated team engagement with communities: spatial, outcome and service planning </a:t>
            </a:r>
            <a:r>
              <a:rPr lang="en-GB" altLang="en-US" sz="3000" u="sng" smtClean="0">
                <a:ea typeface="ＭＳ Ｐゴシック" pitchFamily="34" charset="-128"/>
              </a:rPr>
              <a:t>together</a:t>
            </a:r>
            <a:endParaRPr lang="en-GB" altLang="en-US" sz="3000" smtClean="0">
              <a:ea typeface="ＭＳ Ｐゴシック" pitchFamily="34" charset="-128"/>
            </a:endParaRPr>
          </a:p>
          <a:p>
            <a:r>
              <a:rPr lang="en-GB" altLang="en-US" sz="3000" smtClean="0">
                <a:ea typeface="ＭＳ Ｐゴシック" pitchFamily="34" charset="-128"/>
              </a:rPr>
              <a:t>Improving engagement: visualisation and virtual design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“Embedding planning”: building planning into “thematic” partnerships, e.g. Health and Care or Girfec or Leisure and Culture Strategy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Targeting and improving vulnerable areas and communities: re-imagining space, use and opportunity: place (re)making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End Points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468313" y="1828800"/>
            <a:ext cx="8229600" cy="2590800"/>
          </a:xfrm>
        </p:spPr>
        <p:txBody>
          <a:bodyPr/>
          <a:lstStyle/>
          <a:p>
            <a:r>
              <a:rPr lang="en-GB" altLang="en-US" sz="3000" smtClean="0">
                <a:ea typeface="ＭＳ Ｐゴシック" pitchFamily="34" charset="-128"/>
              </a:rPr>
              <a:t>Planning for community outcomes </a:t>
            </a:r>
            <a:r>
              <a:rPr lang="en-GB" altLang="en-US" sz="3000" u="sng" smtClean="0">
                <a:ea typeface="ＭＳ Ｐゴシック" pitchFamily="34" charset="-128"/>
              </a:rPr>
              <a:t>not</a:t>
            </a:r>
            <a:r>
              <a:rPr lang="en-GB" altLang="en-US" sz="3000" smtClean="0">
                <a:ea typeface="ＭＳ Ｐゴシック" pitchFamily="34" charset="-128"/>
              </a:rPr>
              <a:t> “planning outcomes”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The “earliest intervention”: Getting the place right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“Demonstrable improvements in peoples lives”: assessing planning impact more holistically</a:t>
            </a:r>
          </a:p>
          <a:p>
            <a:r>
              <a:rPr lang="en-GB" altLang="en-US" sz="3000" smtClean="0">
                <a:ea typeface="ＭＳ Ｐゴシック" pitchFamily="34" charset="-128"/>
              </a:rPr>
              <a:t>A truly “universal” approach: making it better for communities we have failed to engage</a:t>
            </a:r>
          </a:p>
          <a:p>
            <a:pPr>
              <a:buFont typeface="Arial" charset="0"/>
              <a:buNone/>
            </a:pPr>
            <a:endParaRPr lang="en-GB" altLang="en-US" sz="3000" smtClean="0">
              <a:ea typeface="ＭＳ Ｐゴシック" pitchFamily="34" charset="-128"/>
            </a:endParaRPr>
          </a:p>
        </p:txBody>
      </p:sp>
      <p:sp>
        <p:nvSpPr>
          <p:cNvPr id="7172" name="Content Placeholder 2"/>
          <p:cNvSpPr>
            <a:spLocks/>
          </p:cNvSpPr>
          <p:nvPr/>
        </p:nvSpPr>
        <p:spPr bwMode="auto">
          <a:xfrm>
            <a:off x="457200" y="3581400"/>
            <a:ext cx="82296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457200" eaLnBrk="0" hangingPunct="0">
              <a:spcBef>
                <a:spcPct val="20000"/>
              </a:spcBef>
              <a:buFont typeface="Arial" charset="0"/>
              <a:buNone/>
            </a:pPr>
            <a:endParaRPr lang="en-GB" altLang="en-US" sz="3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A Couple of Quotes from Friere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68313" y="1828800"/>
            <a:ext cx="8229600" cy="444976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GB" altLang="en-US" sz="3000" smtClean="0">
                <a:ea typeface="ＭＳ Ｐゴシック" pitchFamily="34" charset="-128"/>
              </a:rPr>
              <a:t>“What the true planner (“educator”) does is to make it possible for people to become themselves”</a:t>
            </a:r>
          </a:p>
          <a:p>
            <a:pPr marL="0" indent="0" algn="ctr">
              <a:buFont typeface="Arial" charset="0"/>
              <a:buNone/>
            </a:pPr>
            <a:endParaRPr lang="en-GB" altLang="en-US" sz="3000" smtClean="0"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r>
              <a:rPr lang="en-GB" altLang="en-US" sz="3000" smtClean="0">
                <a:ea typeface="ＭＳ Ｐゴシック" pitchFamily="34" charset="-128"/>
              </a:rPr>
              <a:t>“If the structure does not permit dialogue the structure must be changed”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11534</TotalTime>
  <Words>552</Words>
  <Application>Microsoft Office PowerPoint</Application>
  <PresentationFormat>On-screen Show (4:3)</PresentationFormat>
  <Paragraphs>92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ＭＳ Ｐゴシック</vt:lpstr>
      <vt:lpstr>Calibri</vt:lpstr>
      <vt:lpstr>Wingdings</vt:lpstr>
      <vt:lpstr>Custom Design</vt:lpstr>
      <vt:lpstr>    Heads of Planning People, Place and Planning </vt:lpstr>
      <vt:lpstr>PowerPoint Presentation</vt:lpstr>
      <vt:lpstr>Outcomes for Most and Least Income Deprived : 2012/13</vt:lpstr>
      <vt:lpstr>Outcomes for Most and Least Deprived Areas: 2012/13</vt:lpstr>
      <vt:lpstr>Inter Relationships</vt:lpstr>
      <vt:lpstr>The Ambition for Community Planning</vt:lpstr>
      <vt:lpstr>Community Empowerment Bill</vt:lpstr>
      <vt:lpstr>A Wee Bit of History</vt:lpstr>
      <vt:lpstr>An Integrated Model of Intervention</vt:lpstr>
      <vt:lpstr>Working for Community Benefit</vt:lpstr>
      <vt:lpstr>Connections</vt:lpstr>
      <vt:lpstr>Some Areas for Experiment &amp; Development</vt:lpstr>
      <vt:lpstr>End Points</vt:lpstr>
      <vt:lpstr>A Couple of Quotes from Friere</vt:lpstr>
    </vt:vector>
  </TitlesOfParts>
  <Company>RMCI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AnilaU</dc:creator>
  <cp:lastModifiedBy>Moffat, Trevor</cp:lastModifiedBy>
  <cp:revision>517</cp:revision>
  <cp:lastPrinted>2015-06-09T08:44:32Z</cp:lastPrinted>
  <dcterms:created xsi:type="dcterms:W3CDTF">2006-05-15T16:24:05Z</dcterms:created>
  <dcterms:modified xsi:type="dcterms:W3CDTF">2015-06-09T10:43:33Z</dcterms:modified>
</cp:coreProperties>
</file>