
<file path=[Content_Types].xml><?xml version="1.0" encoding="utf-8"?>
<Types xmlns="http://schemas.openxmlformats.org/package/2006/content-types">
  <Default Extension="png" ContentType="image/png"/>
  <Default Extension="pdf" ContentType="image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4"/>
  </p:sldMasterIdLst>
  <p:notesMasterIdLst>
    <p:notesMasterId r:id="rId36"/>
  </p:notesMasterIdLst>
  <p:handoutMasterIdLst>
    <p:handoutMasterId r:id="rId37"/>
  </p:handoutMasterIdLst>
  <p:sldIdLst>
    <p:sldId id="256" r:id="rId5"/>
    <p:sldId id="320" r:id="rId6"/>
    <p:sldId id="352" r:id="rId7"/>
    <p:sldId id="354" r:id="rId8"/>
    <p:sldId id="355" r:id="rId9"/>
    <p:sldId id="353" r:id="rId10"/>
    <p:sldId id="362" r:id="rId11"/>
    <p:sldId id="358" r:id="rId12"/>
    <p:sldId id="351" r:id="rId13"/>
    <p:sldId id="337" r:id="rId14"/>
    <p:sldId id="356" r:id="rId15"/>
    <p:sldId id="360" r:id="rId16"/>
    <p:sldId id="357" r:id="rId17"/>
    <p:sldId id="361" r:id="rId18"/>
    <p:sldId id="322" r:id="rId19"/>
    <p:sldId id="329" r:id="rId20"/>
    <p:sldId id="327" r:id="rId21"/>
    <p:sldId id="363" r:id="rId22"/>
    <p:sldId id="341" r:id="rId23"/>
    <p:sldId id="364" r:id="rId24"/>
    <p:sldId id="344" r:id="rId25"/>
    <p:sldId id="343" r:id="rId26"/>
    <p:sldId id="347" r:id="rId27"/>
    <p:sldId id="333" r:id="rId28"/>
    <p:sldId id="335" r:id="rId29"/>
    <p:sldId id="323" r:id="rId30"/>
    <p:sldId id="340" r:id="rId31"/>
    <p:sldId id="339" r:id="rId32"/>
    <p:sldId id="348" r:id="rId33"/>
    <p:sldId id="350" r:id="rId34"/>
    <p:sldId id="365" r:id="rId35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6600"/>
    <a:srgbClr val="00CCFF"/>
    <a:srgbClr val="FFFF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63" autoAdjust="0"/>
    <p:restoredTop sz="94581" autoAdjust="0"/>
  </p:normalViewPr>
  <p:slideViewPr>
    <p:cSldViewPr>
      <p:cViewPr>
        <p:scale>
          <a:sx n="80" d="100"/>
          <a:sy n="80" d="100"/>
        </p:scale>
        <p:origin x="-2034" y="-798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419DA56-8F76-46E5-9292-69C24EA3D0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034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3C1C83-0843-4BC8-915D-032EFB0A11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743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3754CDB-DA39-4132-93C3-CA296F3EBFDB}" type="slidenum">
              <a:rPr lang="en-GB" altLang="en-US" smtClean="0"/>
              <a:pPr eaLnBrk="1" hangingPunct="1"/>
              <a:t>1</a:t>
            </a:fld>
            <a:endParaRPr lang="en-GB" alt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7EF3E8-63E0-4584-B7E8-8F342DB8FF74}" type="slidenum">
              <a:rPr lang="en-GB" altLang="en-US" smtClean="0"/>
              <a:pPr eaLnBrk="1" hangingPunct="1"/>
              <a:t>2</a:t>
            </a:fld>
            <a:endParaRPr lang="en-GB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7EF3E8-63E0-4584-B7E8-8F342DB8FF74}" type="slidenum">
              <a:rPr lang="en-GB" altLang="en-US" smtClean="0"/>
              <a:pPr eaLnBrk="1" hangingPunct="1"/>
              <a:t>3</a:t>
            </a:fld>
            <a:endParaRPr lang="en-GB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8596" indent="-28792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1687" indent="-23033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12362" indent="-23033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73036" indent="-23033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CC562C9-EC39-4700-BE99-DC2D115D7BB4}" type="slidenum">
              <a:rPr lang="en-GB" altLang="en-US" smtClean="0"/>
              <a:pPr eaLnBrk="1" hangingPunct="1"/>
              <a:t>4</a:t>
            </a:fld>
            <a:endParaRPr lang="en-GB" alt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283" y="4715109"/>
            <a:ext cx="4981110" cy="4469297"/>
          </a:xfrm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8596" indent="-28792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1687" indent="-23033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12362" indent="-23033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73036" indent="-23033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CC562C9-EC39-4700-BE99-DC2D115D7BB4}" type="slidenum">
              <a:rPr lang="en-GB" altLang="en-US" smtClean="0"/>
              <a:pPr eaLnBrk="1" hangingPunct="1"/>
              <a:t>5</a:t>
            </a:fld>
            <a:endParaRPr lang="en-GB" alt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283" y="4715109"/>
            <a:ext cx="4981110" cy="4469297"/>
          </a:xfrm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7EF3E8-63E0-4584-B7E8-8F342DB8FF74}" type="slidenum">
              <a:rPr lang="en-GB" altLang="en-US" smtClean="0"/>
              <a:pPr eaLnBrk="1" hangingPunct="1"/>
              <a:t>6</a:t>
            </a:fld>
            <a:endParaRPr lang="en-GB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7EF3E8-63E0-4584-B7E8-8F342DB8FF74}" type="slidenum">
              <a:rPr lang="en-GB" altLang="en-US" smtClean="0"/>
              <a:pPr eaLnBrk="1" hangingPunct="1"/>
              <a:t>9</a:t>
            </a:fld>
            <a:endParaRPr lang="en-GB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F2B587-2189-41E7-877F-61FEF869933C}" type="slidenum">
              <a:rPr lang="en-GB" altLang="en-US" smtClean="0"/>
              <a:pPr eaLnBrk="1" hangingPunct="1"/>
              <a:t>15</a:t>
            </a:fld>
            <a:endParaRPr lang="en-GB" alt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7FAF47-B7F2-4F8C-A62A-C82BDAD4E4F6}" type="slidenum">
              <a:rPr lang="en-GB" altLang="en-US" smtClean="0"/>
              <a:pPr eaLnBrk="1" hangingPunct="1"/>
              <a:t>16</a:t>
            </a:fld>
            <a:endParaRPr lang="en-GB" alt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4B3D28-184D-4677-A082-610BABEFD528}" type="slidenum">
              <a:rPr lang="en-GB" altLang="en-US" smtClean="0"/>
              <a:pPr eaLnBrk="1" hangingPunct="1"/>
              <a:t>17</a:t>
            </a:fld>
            <a:endParaRPr lang="en-GB" alt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4B3D28-184D-4677-A082-610BABEFD528}" type="slidenum">
              <a:rPr lang="en-GB" altLang="en-US" smtClean="0"/>
              <a:pPr eaLnBrk="1" hangingPunct="1"/>
              <a:t>18</a:t>
            </a:fld>
            <a:endParaRPr lang="en-GB" alt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2AAC9FB-EFAE-41B8-9B18-EF3266B4B7CA}" type="slidenum">
              <a:rPr lang="en-GB" altLang="en-US" smtClean="0"/>
              <a:pPr eaLnBrk="1" hangingPunct="1"/>
              <a:t>19</a:t>
            </a:fld>
            <a:endParaRPr lang="en-GB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2AAC9FB-EFAE-41B8-9B18-EF3266B4B7CA}" type="slidenum">
              <a:rPr lang="en-GB" altLang="en-US" smtClean="0"/>
              <a:pPr eaLnBrk="1" hangingPunct="1"/>
              <a:t>20</a:t>
            </a:fld>
            <a:endParaRPr lang="en-GB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2AAC9FB-EFAE-41B8-9B18-EF3266B4B7CA}" type="slidenum">
              <a:rPr lang="en-GB" altLang="en-US" smtClean="0"/>
              <a:pPr eaLnBrk="1" hangingPunct="1"/>
              <a:t>22</a:t>
            </a:fld>
            <a:endParaRPr lang="en-GB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2AAC9FB-EFAE-41B8-9B18-EF3266B4B7CA}" type="slidenum">
              <a:rPr lang="en-GB" altLang="en-US" smtClean="0"/>
              <a:pPr eaLnBrk="1" hangingPunct="1"/>
              <a:t>23</a:t>
            </a:fld>
            <a:endParaRPr lang="en-GB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97DCD97-5071-4FB8-ACCD-A7A12EE0ABBC}" type="slidenum">
              <a:rPr lang="en-GB" altLang="en-US" smtClean="0"/>
              <a:pPr eaLnBrk="1" hangingPunct="1"/>
              <a:t>24</a:t>
            </a:fld>
            <a:endParaRPr lang="en-GB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9C2476-978C-424A-A8AE-33119A81624A}" type="slidenum">
              <a:rPr lang="en-GB" altLang="en-US" smtClean="0"/>
              <a:pPr eaLnBrk="1" hangingPunct="1"/>
              <a:t>25</a:t>
            </a:fld>
            <a:endParaRPr lang="en-GB" alt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60909BC-9AF6-4A70-8167-C00A94E5D777}" type="slidenum">
              <a:rPr lang="en-GB" altLang="en-US" smtClean="0"/>
              <a:pPr eaLnBrk="1" hangingPunct="1"/>
              <a:t>26</a:t>
            </a:fld>
            <a:endParaRPr lang="en-GB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E8E7B-2D74-4947-9EDA-975445B2302D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47544-254B-48F4-A80E-8783FCF41E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11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BB354-D338-4FCE-88A8-C9A66C5BE713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4CFCA-7966-4E79-957E-6B6F6BFF1D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F112E-5159-497E-B355-53B6D6BBE077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EED78-4191-4C40-9EAD-C8F30FE4F1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1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349625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7425" y="1600200"/>
            <a:ext cx="3349625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A7C21-E8D0-415C-A13D-8E4D5C19C2D1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23257-1446-4BC4-80F5-FAC4BCE7CF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01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F31DB-C5A6-4AA8-8747-242E23A6D5CA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DDEEF-F80D-48A6-A091-F06357C8B4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46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4607-7B3F-4FF2-8BE2-2554DAB941A2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93B8F-A97D-40F8-A6D3-E2C6B42737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89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814D4-8FA1-4FEE-BEB5-26048B1DC18C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E6C03-5522-4948-9770-83CEC72D17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32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69441-458D-4A2E-82E2-F4A3B67F3708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840CF-B2B0-41DA-B502-9F8D0FEF25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28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02FAA-47B9-41B3-AA60-BB2518A2ED74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45411-31A1-41D2-B154-81D874187C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7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43459-DAB8-46E1-B89B-B086E07A5B3F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04870-4DB7-4E55-A97E-29F5975FF9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89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7038" y="198438"/>
            <a:ext cx="1827212" cy="6259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98438"/>
            <a:ext cx="5329238" cy="6259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FDFC8-1B35-4C21-99EE-54A32143FF9A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AF5B8-729E-49A3-92D9-50339B5568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09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98438"/>
            <a:ext cx="730885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349625" cy="4857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7425" y="1600200"/>
            <a:ext cx="3349625" cy="4857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963F6-D195-4D11-B161-30C94596BE63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165B9-6061-4673-BB9E-DB47067F28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0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98438"/>
            <a:ext cx="73088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68516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63713" y="6381750"/>
            <a:ext cx="2160587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CADDC51-0098-432B-862E-24F0ED9DD5AD}" type="datetime3">
              <a:rPr lang="en-US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27988" y="6021388"/>
            <a:ext cx="936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831CE88-53C0-4E09-BA21-9AAF22D352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0033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33FF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2000" i="1">
          <a:solidFill>
            <a:srgbClr val="0033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d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2"/>
          <p:cNvSpPr txBox="1">
            <a:spLocks noChangeArrowheads="1"/>
          </p:cNvSpPr>
          <p:nvPr/>
        </p:nvSpPr>
        <p:spPr bwMode="auto">
          <a:xfrm>
            <a:off x="1763713" y="2852738"/>
            <a:ext cx="67691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chemeClr val="accent2"/>
                </a:solidFill>
                <a:latin typeface="Arial Black" pitchFamily="34" charset="0"/>
              </a:rPr>
              <a:t>Perth Transport </a:t>
            </a:r>
            <a:r>
              <a:rPr lang="en-US" altLang="en-US" sz="3600" dirty="0" smtClean="0">
                <a:solidFill>
                  <a:schemeClr val="accent2"/>
                </a:solidFill>
                <a:latin typeface="Arial Black" pitchFamily="34" charset="0"/>
              </a:rPr>
              <a:t>Futures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 smtClean="0">
                <a:solidFill>
                  <a:schemeClr val="accent2"/>
                </a:solidFill>
                <a:latin typeface="Arial Black" pitchFamily="34" charset="0"/>
              </a:rPr>
              <a:t>Delivering Perth’s Growth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800" dirty="0" smtClean="0">
                <a:solidFill>
                  <a:schemeClr val="accent2"/>
                </a:solidFill>
                <a:latin typeface="Arial Black" pitchFamily="34" charset="0"/>
              </a:rPr>
              <a:t>A </a:t>
            </a:r>
            <a:r>
              <a:rPr lang="en-GB" altLang="en-US" sz="2800" dirty="0">
                <a:solidFill>
                  <a:schemeClr val="accent2"/>
                </a:solidFill>
                <a:latin typeface="Arial Black" pitchFamily="34" charset="0"/>
              </a:rPr>
              <a:t>30 year journey 1990 - 2020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3200" dirty="0">
              <a:solidFill>
                <a:schemeClr val="accent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1489075" y="333375"/>
            <a:ext cx="4622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>
                <a:solidFill>
                  <a:schemeClr val="bg1"/>
                </a:solidFill>
              </a:rPr>
              <a:t>Perth Transport Futures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7704" y="3044448"/>
            <a:ext cx="61848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4800" dirty="0" smtClean="0"/>
              <a:t>First the warnings!</a:t>
            </a:r>
            <a:endParaRPr lang="en-GB" sz="48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1489075" y="333375"/>
            <a:ext cx="66044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>
                <a:solidFill>
                  <a:schemeClr val="bg1"/>
                </a:solidFill>
              </a:rPr>
              <a:t>Perth Transport Futures </a:t>
            </a:r>
            <a:r>
              <a:rPr lang="en-GB" altLang="en-US" sz="3200" dirty="0" smtClean="0">
                <a:solidFill>
                  <a:schemeClr val="bg1"/>
                </a:solidFill>
              </a:rPr>
              <a:t>- Problems</a:t>
            </a:r>
            <a:endParaRPr lang="en-GB" altLang="en-US" sz="3200" dirty="0">
              <a:solidFill>
                <a:schemeClr val="bg1"/>
              </a:solidFill>
            </a:endParaRPr>
          </a:p>
          <a:p>
            <a:pPr eaLnBrk="1" hangingPunct="1"/>
            <a:endParaRPr lang="en-GB" alt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17699"/>
            <a:ext cx="3520212" cy="24241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3" b="8331"/>
          <a:stretch/>
        </p:blipFill>
        <p:spPr>
          <a:xfrm>
            <a:off x="1292384" y="4091701"/>
            <a:ext cx="3999696" cy="2276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" r="2892"/>
          <a:stretch/>
        </p:blipFill>
        <p:spPr>
          <a:xfrm>
            <a:off x="5292080" y="1435654"/>
            <a:ext cx="3520213" cy="26560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84" y="1435654"/>
            <a:ext cx="3999696" cy="26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6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971550" y="1844675"/>
            <a:ext cx="6048375" cy="28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1600"/>
              <a:t> </a:t>
            </a:r>
            <a:endParaRPr lang="en-GB" altLang="en-US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19250" y="333375"/>
            <a:ext cx="62354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</a:rPr>
              <a:t>Perth Transport Futures - Problems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64035"/>
            <a:ext cx="3395979" cy="448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3320"/>
            <a:ext cx="3262685" cy="203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35671" y="1988840"/>
            <a:ext cx="339067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Population Projections 2012-37</a:t>
            </a:r>
          </a:p>
          <a:p>
            <a:endParaRPr lang="en-GB" dirty="0"/>
          </a:p>
          <a:p>
            <a:r>
              <a:rPr lang="en-GB" dirty="0" smtClean="0"/>
              <a:t>Shift </a:t>
            </a:r>
            <a:r>
              <a:rPr lang="en-GB" dirty="0"/>
              <a:t>West to </a:t>
            </a:r>
            <a:r>
              <a:rPr lang="en-GB" dirty="0" smtClean="0"/>
              <a:t>East</a:t>
            </a:r>
          </a:p>
          <a:p>
            <a:endParaRPr lang="en-GB" dirty="0"/>
          </a:p>
          <a:p>
            <a:r>
              <a:rPr lang="en-GB" dirty="0" smtClean="0"/>
              <a:t>Perth &amp; Kinross plus 24.2%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644008" y="5062538"/>
            <a:ext cx="0" cy="12467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79380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971550" y="1844675"/>
            <a:ext cx="6048375" cy="28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1600"/>
              <a:t> </a:t>
            </a:r>
            <a:endParaRPr lang="en-GB" altLang="en-US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19250" y="333375"/>
            <a:ext cx="62354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</a:rPr>
              <a:t>Perth Transport Futures - Problems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5232"/>
            <a:ext cx="4436122" cy="459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250" y="1479727"/>
            <a:ext cx="24482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Majority of traffic to North and North East Scotland goes through or round Perth </a:t>
            </a:r>
          </a:p>
          <a:p>
            <a:endParaRPr lang="en-GB" sz="2400" dirty="0"/>
          </a:p>
          <a:p>
            <a:r>
              <a:rPr lang="en-GB" sz="2400" dirty="0" smtClean="0"/>
              <a:t>Vulnerability of high level bridges at Dundee</a:t>
            </a:r>
          </a:p>
          <a:p>
            <a:r>
              <a:rPr lang="en-GB" sz="2400" dirty="0" smtClean="0"/>
              <a:t>&amp; </a:t>
            </a:r>
            <a:r>
              <a:rPr lang="en-GB" sz="2400" dirty="0" err="1" smtClean="0"/>
              <a:t>Friarton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8868033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1489075" y="333375"/>
            <a:ext cx="66044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>
                <a:solidFill>
                  <a:schemeClr val="bg1"/>
                </a:solidFill>
              </a:rPr>
              <a:t>Perth Transport Futures </a:t>
            </a:r>
            <a:r>
              <a:rPr lang="en-GB" altLang="en-US" sz="3200" dirty="0" smtClean="0">
                <a:solidFill>
                  <a:schemeClr val="bg1"/>
                </a:solidFill>
              </a:rPr>
              <a:t>- Problems</a:t>
            </a:r>
            <a:endParaRPr lang="en-GB" altLang="en-US" sz="3200" dirty="0">
              <a:solidFill>
                <a:schemeClr val="bg1"/>
              </a:solidFill>
            </a:endParaRPr>
          </a:p>
          <a:p>
            <a:pPr eaLnBrk="1" hangingPunct="1"/>
            <a:endParaRPr lang="en-GB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351" y="1474788"/>
            <a:ext cx="352868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dirty="0" smtClean="0"/>
              <a:t>Early 1990s 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 smtClean="0"/>
              <a:t>Congestion becomes a local issue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 smtClean="0"/>
              <a:t>Early 2000s 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 smtClean="0"/>
              <a:t>Congestion impacts on Trunk Road network and Air Quality becomes an issue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32297"/>
            <a:ext cx="4089574" cy="230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39"/>
            <a:ext cx="4089574" cy="253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3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Perth Transport Futures</a:t>
            </a:r>
            <a:br>
              <a:rPr lang="en-GB" dirty="0" smtClean="0"/>
            </a:br>
            <a:r>
              <a:rPr lang="en-GB" dirty="0" smtClean="0"/>
              <a:t>Impact </a:t>
            </a:r>
            <a:r>
              <a:rPr lang="en-GB" dirty="0"/>
              <a:t>of “Doing Nothing”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6" t="3666" r="54005" b="54080"/>
          <a:stretch/>
        </p:blipFill>
        <p:spPr bwMode="auto">
          <a:xfrm>
            <a:off x="992187" y="1196752"/>
            <a:ext cx="3781695" cy="27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7" t="1168" r="-1457" b="-1168"/>
          <a:stretch/>
        </p:blipFill>
        <p:spPr bwMode="auto">
          <a:xfrm>
            <a:off x="4932040" y="3481840"/>
            <a:ext cx="4210135" cy="285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36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Perth Transport Futures</a:t>
            </a:r>
            <a:br>
              <a:rPr lang="en-GB" dirty="0" smtClean="0"/>
            </a:br>
            <a:r>
              <a:rPr lang="en-GB" dirty="0" smtClean="0"/>
              <a:t>Impact </a:t>
            </a:r>
            <a:r>
              <a:rPr lang="en-GB" dirty="0"/>
              <a:t>of “Doing Nothing”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484784"/>
            <a:ext cx="7416824" cy="485775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400" i="0" dirty="0" smtClean="0">
                <a:solidFill>
                  <a:schemeClr val="tx1"/>
                </a:solidFill>
              </a:rPr>
              <a:t>Air quality will continue to deteriorate with </a:t>
            </a:r>
            <a:r>
              <a:rPr lang="en-GB" sz="2400" i="0" dirty="0" err="1" smtClean="0">
                <a:solidFill>
                  <a:schemeClr val="tx1"/>
                </a:solidFill>
              </a:rPr>
              <a:t>Atholl</a:t>
            </a:r>
            <a:r>
              <a:rPr lang="en-GB" sz="2400" i="0" dirty="0" smtClean="0">
                <a:solidFill>
                  <a:schemeClr val="tx1"/>
                </a:solidFill>
              </a:rPr>
              <a:t> Street already identified as having one of the poorest air qualities in Scotland</a:t>
            </a:r>
          </a:p>
          <a:p>
            <a:pPr>
              <a:defRPr/>
            </a:pPr>
            <a:endParaRPr lang="en-GB" sz="2400" i="0" dirty="0" smtClean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GB" sz="2400" i="0" dirty="0" smtClean="0">
                <a:solidFill>
                  <a:schemeClr val="tx1"/>
                </a:solidFill>
              </a:rPr>
              <a:t>The sustainable </a:t>
            </a:r>
            <a:r>
              <a:rPr lang="en-GB" sz="2400" i="0" dirty="0">
                <a:solidFill>
                  <a:schemeClr val="tx1"/>
                </a:solidFill>
              </a:rPr>
              <a:t>economic growth of the Perth area </a:t>
            </a:r>
            <a:r>
              <a:rPr lang="en-GB" sz="2400" i="0" dirty="0" smtClean="0">
                <a:solidFill>
                  <a:schemeClr val="tx1"/>
                </a:solidFill>
              </a:rPr>
              <a:t>will be constrained as the City is running out of employment land</a:t>
            </a:r>
            <a:endParaRPr lang="en-GB" sz="2400" i="0" dirty="0">
              <a:solidFill>
                <a:schemeClr val="tx1"/>
              </a:solidFill>
            </a:endParaRPr>
          </a:p>
          <a:p>
            <a:pPr lvl="1">
              <a:defRPr/>
            </a:pPr>
            <a:endParaRPr lang="en-GB" sz="2400" i="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GB" sz="2400" i="0" dirty="0" smtClean="0">
                <a:solidFill>
                  <a:schemeClr val="tx1"/>
                </a:solidFill>
              </a:rPr>
              <a:t>Congestion will increasingly impact </a:t>
            </a:r>
            <a:r>
              <a:rPr lang="en-GB" sz="2400" i="0" dirty="0">
                <a:solidFill>
                  <a:schemeClr val="tx1"/>
                </a:solidFill>
              </a:rPr>
              <a:t>on the wider Scottish economy </a:t>
            </a:r>
            <a:r>
              <a:rPr lang="en-GB" sz="2400" i="0" dirty="0" smtClean="0">
                <a:solidFill>
                  <a:schemeClr val="tx1"/>
                </a:solidFill>
              </a:rPr>
              <a:t>and reduces the benefits in journey time to be delivered by the A9 upgrade</a:t>
            </a:r>
            <a:r>
              <a:rPr lang="en-GB" sz="2400" i="0" dirty="0" smtClean="0">
                <a:solidFill>
                  <a:srgbClr val="FF0000"/>
                </a:solidFill>
              </a:rPr>
              <a:t> (Estimated increase of 35min by 2033)</a:t>
            </a:r>
            <a:endParaRPr lang="en-GB" sz="2400" i="0" dirty="0">
              <a:solidFill>
                <a:schemeClr val="tx1"/>
              </a:solidFill>
            </a:endParaRPr>
          </a:p>
          <a:p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41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1489075" y="333375"/>
            <a:ext cx="4622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>
                <a:solidFill>
                  <a:schemeClr val="bg1"/>
                </a:solidFill>
              </a:rPr>
              <a:t>Perth Transport Futures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3351" y="1474788"/>
            <a:ext cx="30246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b="1" dirty="0" smtClean="0"/>
              <a:t>Strategic Rationale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r>
              <a:rPr lang="en-GB" dirty="0" smtClean="0"/>
              <a:t>Perth is Scotland’s third fastest growing area with an ambitious City Plan to deliver economic growth and increased prosperity </a:t>
            </a:r>
          </a:p>
          <a:p>
            <a:pPr>
              <a:defRPr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1486992"/>
            <a:ext cx="3966567" cy="28044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0273" y="4149080"/>
            <a:ext cx="749220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 smtClean="0"/>
              <a:t>Perth </a:t>
            </a:r>
            <a:r>
              <a:rPr lang="en-GB" dirty="0"/>
              <a:t>is currently an AQMA as European Air Quality Standards are regularly breached </a:t>
            </a:r>
            <a:r>
              <a:rPr lang="en-GB" dirty="0" smtClean="0"/>
              <a:t>and the Council has a </a:t>
            </a:r>
            <a:r>
              <a:rPr lang="en-GB" dirty="0"/>
              <a:t>statutory duty to address this issue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pPr>
              <a:defRPr/>
            </a:pPr>
            <a:r>
              <a:rPr lang="en-GB" dirty="0" smtClean="0"/>
              <a:t>New development will also further increase congestion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pPr>
              <a:defRPr/>
            </a:pPr>
            <a:r>
              <a:rPr lang="en-GB" b="1" dirty="0"/>
              <a:t>Perth’s growth is constrained unless new roads infrastructure is put in place to mitigate the impact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00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08850" cy="657944"/>
          </a:xfrm>
        </p:spPr>
        <p:txBody>
          <a:bodyPr/>
          <a:lstStyle/>
          <a:p>
            <a:r>
              <a:rPr lang="en-GB" sz="2800" dirty="0" smtClean="0"/>
              <a:t>Perth Transport Futures –</a:t>
            </a:r>
            <a:br>
              <a:rPr lang="en-GB" sz="2800" dirty="0" smtClean="0"/>
            </a:br>
            <a:r>
              <a:rPr lang="en-GB" sz="2800" dirty="0" smtClean="0"/>
              <a:t>The </a:t>
            </a:r>
            <a:r>
              <a:rPr lang="en-GB" sz="2800" dirty="0"/>
              <a:t>solutions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800" b="1" dirty="0" smtClean="0">
                <a:solidFill>
                  <a:schemeClr val="tx1"/>
                </a:solidFill>
              </a:rPr>
              <a:t>Enter the world of </a:t>
            </a:r>
          </a:p>
          <a:p>
            <a:pPr marL="0" indent="0">
              <a:buNone/>
            </a:pPr>
            <a:endParaRPr lang="en-GB" sz="2800" b="1" dirty="0">
              <a:solidFill>
                <a:schemeClr val="tx1"/>
              </a:solidFill>
            </a:endParaRPr>
          </a:p>
          <a:p>
            <a:pPr lvl="1"/>
            <a:r>
              <a:rPr lang="en-GB" sz="2800" b="1" dirty="0" smtClean="0">
                <a:solidFill>
                  <a:schemeClr val="tx1"/>
                </a:solidFill>
              </a:rPr>
              <a:t>STAG</a:t>
            </a:r>
          </a:p>
          <a:p>
            <a:pPr lvl="1"/>
            <a:endParaRPr lang="en-GB" sz="2800" b="1" dirty="0">
              <a:solidFill>
                <a:schemeClr val="tx1"/>
              </a:solidFill>
            </a:endParaRPr>
          </a:p>
          <a:p>
            <a:pPr lvl="1"/>
            <a:r>
              <a:rPr lang="en-GB" sz="2800" b="1" dirty="0" smtClean="0">
                <a:solidFill>
                  <a:schemeClr val="tx1"/>
                </a:solidFill>
              </a:rPr>
              <a:t>DMRB</a:t>
            </a:r>
          </a:p>
          <a:p>
            <a:pPr lvl="1"/>
            <a:endParaRPr lang="en-GB" sz="2800" b="1" dirty="0">
              <a:solidFill>
                <a:schemeClr val="tx1"/>
              </a:solidFill>
            </a:endParaRPr>
          </a:p>
          <a:p>
            <a:pPr lvl="1"/>
            <a:r>
              <a:rPr lang="en-GB" sz="2800" b="1" dirty="0" smtClean="0">
                <a:solidFill>
                  <a:schemeClr val="tx1"/>
                </a:solidFill>
              </a:rPr>
              <a:t>Key Agencies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Perth Transport Futures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600200"/>
            <a:ext cx="3780656" cy="485775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Internal traffic management solutions exhausted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Remove non essential traffic from City centre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Various options examined all required new bridge North of Perth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3497353" cy="460315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38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F814D4-8FA1-4FEE-BEB5-26048B1DC18C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295400" y="198438"/>
            <a:ext cx="7308850" cy="7921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GB" kern="0" smtClean="0"/>
              <a:t>Perth Transport Futures</a:t>
            </a:r>
            <a:endParaRPr lang="en-GB" kern="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9" t="51632" r="7197"/>
          <a:stretch/>
        </p:blipFill>
        <p:spPr bwMode="auto">
          <a:xfrm>
            <a:off x="5093887" y="2780928"/>
            <a:ext cx="3942609" cy="3512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7" r="10445" b="51638"/>
          <a:stretch/>
        </p:blipFill>
        <p:spPr bwMode="auto">
          <a:xfrm>
            <a:off x="1115615" y="1196752"/>
            <a:ext cx="3834209" cy="351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61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24170" r="2330" b="23160"/>
          <a:stretch/>
        </p:blipFill>
        <p:spPr>
          <a:xfrm>
            <a:off x="1259632" y="1522548"/>
            <a:ext cx="7682064" cy="4965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624" y="332656"/>
            <a:ext cx="7308850" cy="792162"/>
          </a:xfrm>
        </p:spPr>
        <p:txBody>
          <a:bodyPr/>
          <a:lstStyle/>
          <a:p>
            <a:r>
              <a:rPr lang="en-GB" sz="2800" dirty="0" smtClean="0"/>
              <a:t>Perth Transport Futures </a:t>
            </a:r>
            <a:br>
              <a:rPr lang="en-GB" sz="2800" dirty="0" smtClean="0"/>
            </a:br>
            <a:r>
              <a:rPr lang="en-GB" sz="2800" dirty="0" smtClean="0"/>
              <a:t>The Constraints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251" y="3381241"/>
            <a:ext cx="3172445" cy="3096344"/>
          </a:xfrm>
          <a:solidFill>
            <a:schemeClr val="bg1"/>
          </a:solidFill>
        </p:spPr>
        <p:txBody>
          <a:bodyPr/>
          <a:lstStyle/>
          <a:p>
            <a:r>
              <a:rPr lang="en-GB" dirty="0" smtClean="0"/>
              <a:t>Ancient monuments</a:t>
            </a:r>
          </a:p>
          <a:p>
            <a:r>
              <a:rPr lang="en-GB" dirty="0" smtClean="0"/>
              <a:t>Listed Buildings</a:t>
            </a:r>
          </a:p>
          <a:p>
            <a:r>
              <a:rPr lang="en-GB" dirty="0" smtClean="0"/>
              <a:t>Unscheduled sites</a:t>
            </a:r>
          </a:p>
          <a:p>
            <a:r>
              <a:rPr lang="en-GB" dirty="0" smtClean="0"/>
              <a:t>Designed Landscapes</a:t>
            </a:r>
          </a:p>
          <a:p>
            <a:r>
              <a:rPr lang="en-GB" dirty="0" smtClean="0"/>
              <a:t>Flood plain</a:t>
            </a:r>
          </a:p>
          <a:p>
            <a:r>
              <a:rPr lang="en-GB" dirty="0" smtClean="0"/>
              <a:t>SAC</a:t>
            </a:r>
          </a:p>
          <a:p>
            <a:r>
              <a:rPr lang="en-GB" dirty="0" smtClean="0"/>
              <a:t>Ancient woodland</a:t>
            </a:r>
          </a:p>
          <a:p>
            <a:r>
              <a:rPr lang="en-GB" dirty="0" smtClean="0"/>
              <a:t>Junction Separation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483768" y="4399348"/>
            <a:ext cx="576064" cy="20882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411760" y="1772816"/>
            <a:ext cx="144016" cy="13737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475656" y="4005064"/>
            <a:ext cx="4032448" cy="72008"/>
          </a:xfrm>
          <a:prstGeom prst="straightConnector1">
            <a:avLst/>
          </a:prstGeom>
          <a:ln w="762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75960" y="3581435"/>
            <a:ext cx="7873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CTLR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11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624" y="332656"/>
            <a:ext cx="7308850" cy="792162"/>
          </a:xfrm>
        </p:spPr>
        <p:txBody>
          <a:bodyPr/>
          <a:lstStyle/>
          <a:p>
            <a:r>
              <a:rPr lang="en-GB" sz="2800" dirty="0" smtClean="0"/>
              <a:t>Perth Transport Futures </a:t>
            </a:r>
            <a:br>
              <a:rPr lang="en-GB" sz="2800" dirty="0" smtClean="0"/>
            </a:br>
            <a:r>
              <a:rPr lang="en-GB" sz="2800" dirty="0" smtClean="0"/>
              <a:t>The Constraints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2" t="14316" r="21034" b="33387"/>
          <a:stretch/>
        </p:blipFill>
        <p:spPr bwMode="auto">
          <a:xfrm rot="16200000">
            <a:off x="2624999" y="113844"/>
            <a:ext cx="4758101" cy="7488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699792" y="3429000"/>
            <a:ext cx="576064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699792" y="1479210"/>
            <a:ext cx="144016" cy="13737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59786" y="3429000"/>
            <a:ext cx="61911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 smtClean="0"/>
              <a:t>The answer  - get the key agencies together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379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489075" y="1628800"/>
            <a:ext cx="7404100" cy="452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 dirty="0"/>
              <a:t>The projects are an integrated series of </a:t>
            </a:r>
            <a:r>
              <a:rPr lang="en-US" altLang="en-US" sz="2400" dirty="0" smtClean="0"/>
              <a:t>measures (Including associated </a:t>
            </a:r>
            <a:r>
              <a:rPr lang="en-US" altLang="en-US" sz="2400" dirty="0"/>
              <a:t>citywide </a:t>
            </a:r>
            <a:r>
              <a:rPr lang="en-US" altLang="en-US" sz="2400" dirty="0" smtClean="0"/>
              <a:t>improvements)</a:t>
            </a:r>
            <a:endParaRPr lang="en-US" altLang="en-US" sz="2400" dirty="0"/>
          </a:p>
          <a:p>
            <a:r>
              <a:rPr lang="en-US" altLang="en-US" sz="2400" dirty="0" smtClean="0"/>
              <a:t> </a:t>
            </a:r>
            <a:r>
              <a:rPr lang="en-US" altLang="en-US" sz="2400" dirty="0"/>
              <a:t>to address Perth’s long term transportation needs and ensure Perth’s growth does not compromise the national trunk road </a:t>
            </a:r>
            <a:r>
              <a:rPr lang="en-US" altLang="en-US" sz="2400" dirty="0" smtClean="0"/>
              <a:t>network.</a:t>
            </a:r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Whilst many of the individual measures have merits in isolation only when all elements are in place does the optimum benefits </a:t>
            </a:r>
            <a:r>
              <a:rPr lang="en-US" altLang="en-US" sz="2400" dirty="0" smtClean="0"/>
              <a:t>accrue. </a:t>
            </a:r>
          </a:p>
          <a:p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 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1489075" y="333375"/>
            <a:ext cx="62181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>
                <a:solidFill>
                  <a:schemeClr val="bg1"/>
                </a:solidFill>
              </a:rPr>
              <a:t>Perth Transport </a:t>
            </a:r>
            <a:r>
              <a:rPr lang="en-GB" altLang="en-US" sz="3200" dirty="0" smtClean="0">
                <a:solidFill>
                  <a:schemeClr val="bg1"/>
                </a:solidFill>
              </a:rPr>
              <a:t>Futures </a:t>
            </a:r>
            <a:r>
              <a:rPr lang="en-GB" altLang="en-US" sz="3200" dirty="0">
                <a:solidFill>
                  <a:schemeClr val="bg1"/>
                </a:solidFill>
              </a:rPr>
              <a:t>Projects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489075" y="1844675"/>
            <a:ext cx="74041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The projects comprise 4 phases of works: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1a  A9 / A85 junction</a:t>
            </a:r>
          </a:p>
          <a:p>
            <a:pPr>
              <a:defRPr/>
            </a:pPr>
            <a:r>
              <a:rPr lang="en-US" sz="2400" dirty="0" smtClean="0"/>
              <a:t>1b  Cross Almond link to Bertha Park</a:t>
            </a:r>
          </a:p>
          <a:p>
            <a:pPr>
              <a:defRPr/>
            </a:pPr>
            <a:r>
              <a:rPr lang="en-US" sz="2400" dirty="0" smtClean="0"/>
              <a:t>2.   Cross </a:t>
            </a:r>
            <a:r>
              <a:rPr lang="en-US" sz="2400" dirty="0" err="1" smtClean="0"/>
              <a:t>Tay</a:t>
            </a:r>
            <a:r>
              <a:rPr lang="en-US" sz="2400" dirty="0" smtClean="0"/>
              <a:t> link </a:t>
            </a:r>
            <a:r>
              <a:rPr lang="en-US" sz="2400" dirty="0"/>
              <a:t>r</a:t>
            </a:r>
            <a:r>
              <a:rPr lang="en-US" sz="2400" dirty="0" smtClean="0"/>
              <a:t>oad</a:t>
            </a:r>
          </a:p>
          <a:p>
            <a:pPr marL="457200" indent="-457200">
              <a:buAutoNum type="arabicPeriod" startAt="3"/>
              <a:defRPr/>
            </a:pPr>
            <a:r>
              <a:rPr lang="en-US" sz="2400" dirty="0" smtClean="0"/>
              <a:t>Berth Park link to A9</a:t>
            </a:r>
          </a:p>
          <a:p>
            <a:pPr marL="457200" indent="-457200">
              <a:buAutoNum type="arabicPeriod" startAt="3"/>
              <a:defRPr/>
            </a:pPr>
            <a:r>
              <a:rPr lang="en-US" sz="2400" dirty="0" smtClean="0"/>
              <a:t>Associated citywide improvements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1-3 are listed in order of likely priority, the series of measures in package 4 can be implemented incrementally through the life of the project.</a:t>
            </a:r>
          </a:p>
          <a:p>
            <a:pPr>
              <a:defRPr/>
            </a:pPr>
            <a:r>
              <a:rPr lang="en-US" sz="2400" dirty="0" smtClean="0"/>
              <a:t> 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7172" name="Rectangle 1"/>
          <p:cNvSpPr>
            <a:spLocks noChangeArrowheads="1"/>
          </p:cNvSpPr>
          <p:nvPr/>
        </p:nvSpPr>
        <p:spPr bwMode="auto">
          <a:xfrm>
            <a:off x="1489075" y="333375"/>
            <a:ext cx="61716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>
                <a:solidFill>
                  <a:schemeClr val="bg1"/>
                </a:solidFill>
              </a:rPr>
              <a:t>Perth Transport Futures P</a:t>
            </a:r>
            <a:r>
              <a:rPr lang="en-GB" altLang="en-US" sz="3200" dirty="0" smtClean="0">
                <a:solidFill>
                  <a:schemeClr val="bg1"/>
                </a:solidFill>
              </a:rPr>
              <a:t>rojects 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1489075" y="333375"/>
            <a:ext cx="6469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>
                <a:solidFill>
                  <a:schemeClr val="bg1"/>
                </a:solidFill>
              </a:rPr>
              <a:t>Perth Transport Futures - Projects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47" y="2730328"/>
            <a:ext cx="1397306" cy="1397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3189" r="2265" b="23017"/>
          <a:stretch/>
        </p:blipFill>
        <p:spPr>
          <a:xfrm>
            <a:off x="1175222" y="1637530"/>
            <a:ext cx="7881906" cy="438375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692" y="4601096"/>
            <a:ext cx="3078435" cy="142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1489075" y="333375"/>
            <a:ext cx="4580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 smtClean="0">
                <a:solidFill>
                  <a:schemeClr val="bg1"/>
                </a:solidFill>
              </a:rPr>
              <a:t>Local </a:t>
            </a:r>
            <a:r>
              <a:rPr lang="en-GB" altLang="en-US" sz="3200" dirty="0">
                <a:solidFill>
                  <a:schemeClr val="bg1"/>
                </a:solidFill>
              </a:rPr>
              <a:t>D</a:t>
            </a:r>
            <a:r>
              <a:rPr lang="en-GB" altLang="en-US" sz="3200" dirty="0" smtClean="0">
                <a:solidFill>
                  <a:schemeClr val="bg1"/>
                </a:solidFill>
              </a:rPr>
              <a:t>evelopment </a:t>
            </a:r>
            <a:r>
              <a:rPr lang="en-GB" altLang="en-US" sz="3200" dirty="0">
                <a:solidFill>
                  <a:schemeClr val="bg1"/>
                </a:solidFill>
              </a:rPr>
              <a:t>p</a:t>
            </a:r>
            <a:r>
              <a:rPr lang="en-GB" altLang="en-US" sz="3200" dirty="0" smtClean="0">
                <a:solidFill>
                  <a:schemeClr val="bg1"/>
                </a:solidFill>
              </a:rPr>
              <a:t>lan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3"/>
            <a:ext cx="3434333" cy="485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5294" y="1599113"/>
            <a:ext cx="37167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 smtClean="0"/>
              <a:t>The </a:t>
            </a:r>
            <a:r>
              <a:rPr lang="en-GB" sz="2400" dirty="0"/>
              <a:t>transport solution has been fully integrated into the Development Plan guiding the strategic growth of </a:t>
            </a:r>
            <a:r>
              <a:rPr lang="en-GB" sz="2400" dirty="0" smtClean="0"/>
              <a:t>Perth and creating opportunities to maximise the potential for sustainable transport links to serve key strategic development sites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0556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2630" b="2026"/>
          <a:stretch/>
        </p:blipFill>
        <p:spPr bwMode="auto">
          <a:xfrm>
            <a:off x="1187450" y="1196752"/>
            <a:ext cx="6530569" cy="507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337849" y="116632"/>
            <a:ext cx="481567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dirty="0" smtClean="0">
                <a:solidFill>
                  <a:schemeClr val="bg1"/>
                </a:solidFill>
              </a:rPr>
              <a:t>Phase 1a – A9/A85 Junction</a:t>
            </a:r>
          </a:p>
          <a:p>
            <a:pPr eaLnBrk="1" hangingPunct="1"/>
            <a:r>
              <a:rPr lang="en-GB" altLang="en-US" sz="2800" dirty="0" smtClean="0">
                <a:solidFill>
                  <a:schemeClr val="bg1"/>
                </a:solidFill>
              </a:rPr>
              <a:t>Opening </a:t>
            </a:r>
            <a:r>
              <a:rPr lang="en-GB" altLang="en-US" sz="2800" dirty="0">
                <a:solidFill>
                  <a:schemeClr val="bg1"/>
                </a:solidFill>
              </a:rPr>
              <a:t>Up Perth’s Potential</a:t>
            </a:r>
          </a:p>
          <a:p>
            <a:pPr eaLnBrk="1" hangingPunct="1"/>
            <a:endParaRPr lang="en-GB" altLang="en-US" sz="2800" dirty="0">
              <a:solidFill>
                <a:schemeClr val="bg1"/>
              </a:solidFill>
            </a:endParaRPr>
          </a:p>
        </p:txBody>
      </p:sp>
      <p:sp>
        <p:nvSpPr>
          <p:cNvPr id="9228" name="TextBox 10"/>
          <p:cNvSpPr txBox="1">
            <a:spLocks noChangeArrowheads="1"/>
          </p:cNvSpPr>
          <p:nvPr/>
        </p:nvSpPr>
        <p:spPr bwMode="auto">
          <a:xfrm>
            <a:off x="1152525" y="2132856"/>
            <a:ext cx="1403252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Almond Valley -1,500 houses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0" y="3573463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229" name="TextBox 11"/>
          <p:cNvSpPr txBox="1">
            <a:spLocks noChangeArrowheads="1"/>
          </p:cNvSpPr>
          <p:nvPr/>
        </p:nvSpPr>
        <p:spPr bwMode="auto">
          <a:xfrm>
            <a:off x="1207294" y="5877272"/>
            <a:ext cx="2631554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 smtClean="0"/>
              <a:t> </a:t>
            </a:r>
            <a:r>
              <a:rPr lang="en-GB" altLang="en-US" sz="1200" b="1" dirty="0">
                <a:solidFill>
                  <a:schemeClr val="bg1"/>
                </a:solidFill>
              </a:rPr>
              <a:t>Development</a:t>
            </a:r>
            <a:r>
              <a:rPr lang="en-GB" altLang="en-US" sz="1200" b="1" dirty="0"/>
              <a:t> </a:t>
            </a:r>
            <a:r>
              <a:rPr lang="en-GB" altLang="en-US" sz="1200" b="1" dirty="0">
                <a:solidFill>
                  <a:schemeClr val="bg1"/>
                </a:solidFill>
              </a:rPr>
              <a:t>along A85 Corridor</a:t>
            </a:r>
          </a:p>
        </p:txBody>
      </p:sp>
      <p:sp>
        <p:nvSpPr>
          <p:cNvPr id="9226" name="TextBox 8"/>
          <p:cNvSpPr txBox="1">
            <a:spLocks noChangeArrowheads="1"/>
          </p:cNvSpPr>
          <p:nvPr/>
        </p:nvSpPr>
        <p:spPr bwMode="auto">
          <a:xfrm>
            <a:off x="5659834" y="5013176"/>
            <a:ext cx="1420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6ha opportunity </a:t>
            </a:r>
            <a:r>
              <a:rPr lang="en-GB" altLang="en-US" sz="1200" b="1" dirty="0">
                <a:solidFill>
                  <a:schemeClr val="bg1"/>
                </a:solidFill>
              </a:rPr>
              <a:t>site</a:t>
            </a:r>
          </a:p>
        </p:txBody>
      </p:sp>
      <p:sp>
        <p:nvSpPr>
          <p:cNvPr id="9227" name="TextBox 9"/>
          <p:cNvSpPr txBox="1">
            <a:spLocks noChangeArrowheads="1"/>
          </p:cNvSpPr>
          <p:nvPr/>
        </p:nvSpPr>
        <p:spPr bwMode="auto">
          <a:xfrm>
            <a:off x="2701180" y="1512173"/>
            <a:ext cx="165097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25ha economic development land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65002" y="4004667"/>
            <a:ext cx="2319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New A9 </a:t>
            </a:r>
            <a:r>
              <a:rPr lang="en-GB" sz="1200" b="1" dirty="0" err="1" smtClean="0">
                <a:solidFill>
                  <a:schemeClr val="bg1"/>
                </a:solidFill>
              </a:rPr>
              <a:t>overbridge</a:t>
            </a:r>
            <a:r>
              <a:rPr lang="en-GB" sz="1200" b="1" dirty="0" smtClean="0">
                <a:solidFill>
                  <a:schemeClr val="bg1"/>
                </a:solidFill>
              </a:rPr>
              <a:t> making provision for Transport Scotland high load route </a:t>
            </a:r>
          </a:p>
        </p:txBody>
      </p:sp>
      <p:sp>
        <p:nvSpPr>
          <p:cNvPr id="4" name="Rectangle 3"/>
          <p:cNvSpPr/>
          <p:nvPr/>
        </p:nvSpPr>
        <p:spPr>
          <a:xfrm>
            <a:off x="6991548" y="1650673"/>
            <a:ext cx="2321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990744" y="647176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Relieves congestion </a:t>
            </a:r>
            <a:r>
              <a:rPr lang="en-GB" dirty="0" smtClean="0"/>
              <a:t> &amp; Improves </a:t>
            </a:r>
            <a:r>
              <a:rPr lang="en-GB" dirty="0"/>
              <a:t>air quality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097" y="1501627"/>
            <a:ext cx="2639843" cy="18692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98096" y="2683252"/>
            <a:ext cx="2639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New cycle / pedestrian </a:t>
            </a:r>
            <a:r>
              <a:rPr lang="en-GB" sz="1200" b="1" dirty="0" smtClean="0">
                <a:solidFill>
                  <a:schemeClr val="bg1"/>
                </a:solidFill>
              </a:rPr>
              <a:t>bridge benefiting pedestrians crossing the A9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76328" y="3091971"/>
            <a:ext cx="2319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Improved </a:t>
            </a:r>
            <a:r>
              <a:rPr lang="en-GB" sz="1200" b="1" dirty="0">
                <a:solidFill>
                  <a:schemeClr val="bg1"/>
                </a:solidFill>
              </a:rPr>
              <a:t>access for </a:t>
            </a:r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en-GB" sz="1200" b="1" dirty="0" smtClean="0">
                <a:solidFill>
                  <a:schemeClr val="bg1"/>
                </a:solidFill>
              </a:rPr>
              <a:t>St </a:t>
            </a:r>
            <a:r>
              <a:rPr lang="en-GB" sz="1200" b="1" dirty="0" err="1">
                <a:solidFill>
                  <a:schemeClr val="bg1"/>
                </a:solidFill>
              </a:rPr>
              <a:t>Johnstone</a:t>
            </a:r>
            <a:r>
              <a:rPr lang="en-GB" sz="1200" b="1" dirty="0">
                <a:solidFill>
                  <a:schemeClr val="bg1"/>
                </a:solidFill>
              </a:rPr>
              <a:t> &amp; Crematorium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52664"/>
            <a:ext cx="75627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84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337849" y="116632"/>
            <a:ext cx="481567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dirty="0" smtClean="0">
                <a:solidFill>
                  <a:schemeClr val="bg1"/>
                </a:solidFill>
              </a:rPr>
              <a:t>Phase 1 – A9/A85 Junction</a:t>
            </a:r>
          </a:p>
          <a:p>
            <a:pPr eaLnBrk="1" hangingPunct="1"/>
            <a:r>
              <a:rPr lang="en-GB" altLang="en-US" sz="2800" dirty="0" smtClean="0">
                <a:solidFill>
                  <a:schemeClr val="bg1"/>
                </a:solidFill>
              </a:rPr>
              <a:t>Opening </a:t>
            </a:r>
            <a:r>
              <a:rPr lang="en-GB" altLang="en-US" sz="2800" dirty="0">
                <a:solidFill>
                  <a:schemeClr val="bg1"/>
                </a:solidFill>
              </a:rPr>
              <a:t>Up Perth’s Potential</a:t>
            </a:r>
          </a:p>
          <a:p>
            <a:pPr eaLnBrk="1" hangingPunct="1"/>
            <a:endParaRPr lang="en-GB" altLang="en-US" sz="2800" dirty="0">
              <a:solidFill>
                <a:schemeClr val="bg1"/>
              </a:solidFill>
            </a:endParaRPr>
          </a:p>
        </p:txBody>
      </p:sp>
      <p:sp>
        <p:nvSpPr>
          <p:cNvPr id="9228" name="TextBox 10"/>
          <p:cNvSpPr txBox="1">
            <a:spLocks noChangeArrowheads="1"/>
          </p:cNvSpPr>
          <p:nvPr/>
        </p:nvSpPr>
        <p:spPr bwMode="auto">
          <a:xfrm>
            <a:off x="1152525" y="2132856"/>
            <a:ext cx="1403252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Almond Valley -1,500 houses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0" y="3573463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229" name="TextBox 11"/>
          <p:cNvSpPr txBox="1">
            <a:spLocks noChangeArrowheads="1"/>
          </p:cNvSpPr>
          <p:nvPr/>
        </p:nvSpPr>
        <p:spPr bwMode="auto">
          <a:xfrm>
            <a:off x="1207294" y="5877272"/>
            <a:ext cx="2631554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 smtClean="0"/>
              <a:t> </a:t>
            </a:r>
            <a:r>
              <a:rPr lang="en-GB" altLang="en-US" sz="1200" b="1" dirty="0">
                <a:solidFill>
                  <a:schemeClr val="bg1"/>
                </a:solidFill>
              </a:rPr>
              <a:t>Development</a:t>
            </a:r>
            <a:r>
              <a:rPr lang="en-GB" altLang="en-US" sz="1200" b="1" dirty="0"/>
              <a:t> </a:t>
            </a:r>
            <a:r>
              <a:rPr lang="en-GB" altLang="en-US" sz="1200" b="1" dirty="0">
                <a:solidFill>
                  <a:schemeClr val="bg1"/>
                </a:solidFill>
              </a:rPr>
              <a:t>along A85 Corridor</a:t>
            </a:r>
          </a:p>
        </p:txBody>
      </p:sp>
      <p:sp>
        <p:nvSpPr>
          <p:cNvPr id="9226" name="TextBox 8"/>
          <p:cNvSpPr txBox="1">
            <a:spLocks noChangeArrowheads="1"/>
          </p:cNvSpPr>
          <p:nvPr/>
        </p:nvSpPr>
        <p:spPr bwMode="auto">
          <a:xfrm>
            <a:off x="5659834" y="5013176"/>
            <a:ext cx="1420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6ha opportunity </a:t>
            </a:r>
            <a:r>
              <a:rPr lang="en-GB" altLang="en-US" sz="1200" b="1" dirty="0">
                <a:solidFill>
                  <a:schemeClr val="bg1"/>
                </a:solidFill>
              </a:rPr>
              <a:t>site</a:t>
            </a:r>
          </a:p>
        </p:txBody>
      </p:sp>
      <p:sp>
        <p:nvSpPr>
          <p:cNvPr id="9227" name="TextBox 9"/>
          <p:cNvSpPr txBox="1">
            <a:spLocks noChangeArrowheads="1"/>
          </p:cNvSpPr>
          <p:nvPr/>
        </p:nvSpPr>
        <p:spPr bwMode="auto">
          <a:xfrm>
            <a:off x="2701180" y="1512173"/>
            <a:ext cx="165097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25ha economic development land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65002" y="4004667"/>
            <a:ext cx="2319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New A9 </a:t>
            </a:r>
            <a:r>
              <a:rPr lang="en-GB" sz="1200" b="1" dirty="0" err="1" smtClean="0">
                <a:solidFill>
                  <a:schemeClr val="bg1"/>
                </a:solidFill>
              </a:rPr>
              <a:t>overbridge</a:t>
            </a:r>
            <a:r>
              <a:rPr lang="en-GB" sz="1200" b="1" dirty="0" smtClean="0">
                <a:solidFill>
                  <a:schemeClr val="bg1"/>
                </a:solidFill>
              </a:rPr>
              <a:t> making provision for Transport Scotland high load route </a:t>
            </a:r>
          </a:p>
        </p:txBody>
      </p:sp>
      <p:sp>
        <p:nvSpPr>
          <p:cNvPr id="4" name="Rectangle 3"/>
          <p:cNvSpPr/>
          <p:nvPr/>
        </p:nvSpPr>
        <p:spPr>
          <a:xfrm>
            <a:off x="6991548" y="1650673"/>
            <a:ext cx="2321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990744" y="647176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Relieves congestion </a:t>
            </a:r>
            <a:r>
              <a:rPr lang="en-GB" dirty="0" smtClean="0"/>
              <a:t> &amp; Improves </a:t>
            </a:r>
            <a:r>
              <a:rPr lang="en-GB" dirty="0"/>
              <a:t>air quality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6398096" y="2683252"/>
            <a:ext cx="2639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New cycle / pedestrian </a:t>
            </a:r>
            <a:r>
              <a:rPr lang="en-GB" sz="1200" b="1" dirty="0" smtClean="0">
                <a:solidFill>
                  <a:schemeClr val="bg1"/>
                </a:solidFill>
              </a:rPr>
              <a:t>bridge benefiting pedestrians crossing the A9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76328" y="3091971"/>
            <a:ext cx="2319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Improved </a:t>
            </a:r>
            <a:r>
              <a:rPr lang="en-GB" sz="1200" b="1" dirty="0">
                <a:solidFill>
                  <a:schemeClr val="bg1"/>
                </a:solidFill>
              </a:rPr>
              <a:t>access for </a:t>
            </a:r>
            <a:endParaRPr lang="en-GB" sz="1200" b="1" dirty="0" smtClean="0">
              <a:solidFill>
                <a:schemeClr val="bg1"/>
              </a:solidFill>
            </a:endParaRPr>
          </a:p>
          <a:p>
            <a:r>
              <a:rPr lang="en-GB" sz="1200" b="1" dirty="0" smtClean="0">
                <a:solidFill>
                  <a:schemeClr val="bg1"/>
                </a:solidFill>
              </a:rPr>
              <a:t>St </a:t>
            </a:r>
            <a:r>
              <a:rPr lang="en-GB" sz="1200" b="1" dirty="0" err="1">
                <a:solidFill>
                  <a:schemeClr val="bg1"/>
                </a:solidFill>
              </a:rPr>
              <a:t>Johnstone</a:t>
            </a:r>
            <a:r>
              <a:rPr lang="en-GB" sz="1200" b="1" dirty="0">
                <a:solidFill>
                  <a:schemeClr val="bg1"/>
                </a:solidFill>
              </a:rPr>
              <a:t> &amp; Crematorium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52664"/>
            <a:ext cx="75627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12" y="1319014"/>
            <a:ext cx="592455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096" y="4430135"/>
            <a:ext cx="2510074" cy="1777373"/>
          </a:xfrm>
          <a:prstGeom prst="rect">
            <a:avLst/>
          </a:prstGeom>
        </p:spPr>
      </p:pic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3451256" y="3322803"/>
            <a:ext cx="165097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25ha economic development land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4760397" y="5474841"/>
            <a:ext cx="1420125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6ha opportunity </a:t>
            </a:r>
            <a:r>
              <a:rPr lang="en-GB" altLang="en-US" sz="1200" b="1" dirty="0">
                <a:solidFill>
                  <a:schemeClr val="bg1"/>
                </a:solidFill>
              </a:rPr>
              <a:t>site</a:t>
            </a:r>
          </a:p>
        </p:txBody>
      </p:sp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1266930" y="4096999"/>
            <a:ext cx="1403252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>
                <a:solidFill>
                  <a:schemeClr val="bg1"/>
                </a:solidFill>
              </a:rPr>
              <a:t>Almond Valley -1,500 houses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277731" y="1604228"/>
            <a:ext cx="245177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chemeClr val="bg1"/>
                </a:solidFill>
              </a:rPr>
              <a:t>Link Road to 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Bertha Park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3,000+ houses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25ha employment land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Secondary 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2 Primary Schools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392" y="1592562"/>
            <a:ext cx="2414587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985656" y="5769550"/>
            <a:ext cx="24517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Perth West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3,000+ houses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25ha employment land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2 Primary Schools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34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211262" y="427038"/>
            <a:ext cx="7308850" cy="792162"/>
          </a:xfrm>
        </p:spPr>
        <p:txBody>
          <a:bodyPr/>
          <a:lstStyle/>
          <a:p>
            <a:pPr>
              <a:defRPr/>
            </a:pPr>
            <a:r>
              <a:rPr lang="en-GB" altLang="en-US" sz="2800" b="0" dirty="0">
                <a:ea typeface="ＭＳ Ｐゴシック" pitchFamily="34" charset="-128"/>
              </a:rPr>
              <a:t>Phase 1a – A9/A85 Junction</a:t>
            </a:r>
            <a:br>
              <a:rPr lang="en-GB" altLang="en-US" sz="2800" b="0" dirty="0">
                <a:ea typeface="ＭＳ Ｐゴシック" pitchFamily="34" charset="-128"/>
              </a:rPr>
            </a:br>
            <a:r>
              <a:rPr lang="en-GB" altLang="en-US" sz="2800" b="0" dirty="0">
                <a:ea typeface="ＭＳ Ｐゴシック" pitchFamily="34" charset="-128"/>
              </a:rPr>
              <a:t>Opening Up Perth’s Potential</a:t>
            </a:r>
            <a:r>
              <a:rPr lang="en-GB" altLang="en-US" b="0" dirty="0">
                <a:ea typeface="ＭＳ Ｐゴシック" pitchFamily="34" charset="-128"/>
              </a:rPr>
              <a:t/>
            </a:r>
            <a:br>
              <a:rPr lang="en-GB" altLang="en-US" b="0" dirty="0">
                <a:ea typeface="ＭＳ Ｐゴシック" pitchFamily="34" charset="-128"/>
              </a:rPr>
            </a:br>
            <a:endParaRPr lang="en-US" altLang="en-US" b="0" dirty="0" smtClean="0">
              <a:ea typeface="ＭＳ Ｐゴシック" pitchFamily="34" charset="-128"/>
            </a:endParaRPr>
          </a:p>
        </p:txBody>
      </p:sp>
      <p:sp>
        <p:nvSpPr>
          <p:cNvPr id="307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99FF6B-A5DF-4FCD-B26D-6ECC8A5084D2}" type="datetime1">
              <a:rPr lang="en-US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6/11/2015</a:t>
            </a:fld>
            <a:endParaRPr lang="en-GB" altLang="en-US" sz="1400" smtClean="0">
              <a:solidFill>
                <a:schemeClr val="bg1"/>
              </a:solidFill>
            </a:endParaRPr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"/>
          <a:stretch>
            <a:fillRect/>
          </a:stretch>
        </p:blipFill>
        <p:spPr bwMode="auto">
          <a:xfrm>
            <a:off x="1187624" y="1204228"/>
            <a:ext cx="6782840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2415728" y="2564468"/>
            <a:ext cx="245177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chemeClr val="bg1"/>
                </a:solidFill>
              </a:rPr>
              <a:t>Link Road to 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Bertha Park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3,000+ houses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25ha employment land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Secondary 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 smtClean="0">
                <a:solidFill>
                  <a:schemeClr val="bg1"/>
                </a:solidFill>
              </a:rPr>
              <a:t>2 Primary Schools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3078" name="Straight Arrow Connector 6"/>
          <p:cNvCxnSpPr>
            <a:cxnSpLocks noChangeShapeType="1"/>
          </p:cNvCxnSpPr>
          <p:nvPr/>
        </p:nvCxnSpPr>
        <p:spPr bwMode="auto">
          <a:xfrm>
            <a:off x="4500785" y="2980570"/>
            <a:ext cx="733425" cy="261938"/>
          </a:xfrm>
          <a:prstGeom prst="straightConnector1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3185430" y="1396057"/>
            <a:ext cx="2568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chemeClr val="bg1"/>
                </a:solidFill>
              </a:rPr>
              <a:t>Roundabout providing access to 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proposed </a:t>
            </a:r>
            <a:r>
              <a:rPr lang="en-GB" altLang="en-US" sz="1200" b="1" dirty="0">
                <a:solidFill>
                  <a:schemeClr val="bg1"/>
                </a:solidFill>
              </a:rPr>
              <a:t>school site</a:t>
            </a:r>
          </a:p>
        </p:txBody>
      </p:sp>
      <p:cxnSp>
        <p:nvCxnSpPr>
          <p:cNvPr id="3080" name="Straight Arrow Connector 10"/>
          <p:cNvCxnSpPr>
            <a:cxnSpLocks noChangeShapeType="1"/>
          </p:cNvCxnSpPr>
          <p:nvPr/>
        </p:nvCxnSpPr>
        <p:spPr bwMode="auto">
          <a:xfrm flipV="1">
            <a:off x="5795292" y="1479252"/>
            <a:ext cx="992187" cy="147638"/>
          </a:xfrm>
          <a:prstGeom prst="straightConnector1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2672780" y="5706167"/>
            <a:ext cx="29460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chemeClr val="bg1"/>
                </a:solidFill>
              </a:rPr>
              <a:t>Roundabout providing 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easier access to </a:t>
            </a:r>
            <a:r>
              <a:rPr lang="en-GB" altLang="en-US" sz="1200" b="1" dirty="0" err="1" smtClean="0">
                <a:solidFill>
                  <a:schemeClr val="bg1"/>
                </a:solidFill>
              </a:rPr>
              <a:t>Inverlamond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 </a:t>
            </a:r>
            <a:r>
              <a:rPr lang="en-GB" altLang="en-US" sz="1200" b="1" dirty="0">
                <a:solidFill>
                  <a:schemeClr val="bg1"/>
                </a:solidFill>
              </a:rPr>
              <a:t>Industrial 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Estate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3082" name="Straight Arrow Connector 13"/>
          <p:cNvCxnSpPr>
            <a:cxnSpLocks noChangeShapeType="1"/>
          </p:cNvCxnSpPr>
          <p:nvPr/>
        </p:nvCxnSpPr>
        <p:spPr bwMode="auto">
          <a:xfrm flipV="1">
            <a:off x="5618833" y="5775027"/>
            <a:ext cx="500062" cy="149225"/>
          </a:xfrm>
          <a:prstGeom prst="straightConnector1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3" name="TextBox 15"/>
          <p:cNvSpPr txBox="1">
            <a:spLocks noChangeArrowheads="1"/>
          </p:cNvSpPr>
          <p:nvPr/>
        </p:nvSpPr>
        <p:spPr bwMode="auto">
          <a:xfrm>
            <a:off x="3605435" y="5213349"/>
            <a:ext cx="1628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chemeClr val="bg1"/>
                </a:solidFill>
              </a:rPr>
              <a:t>New bridge over River Almond</a:t>
            </a:r>
          </a:p>
        </p:txBody>
      </p:sp>
      <p:cxnSp>
        <p:nvCxnSpPr>
          <p:cNvPr id="3084" name="Straight Arrow Connector 16"/>
          <p:cNvCxnSpPr>
            <a:cxnSpLocks noChangeShapeType="1"/>
          </p:cNvCxnSpPr>
          <p:nvPr/>
        </p:nvCxnSpPr>
        <p:spPr bwMode="auto">
          <a:xfrm flipV="1">
            <a:off x="5116054" y="5213350"/>
            <a:ext cx="498475" cy="149225"/>
          </a:xfrm>
          <a:prstGeom prst="straightConnector1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5" name="TextBox 17"/>
          <p:cNvSpPr txBox="1">
            <a:spLocks noChangeArrowheads="1"/>
          </p:cNvSpPr>
          <p:nvPr/>
        </p:nvSpPr>
        <p:spPr bwMode="auto">
          <a:xfrm>
            <a:off x="6634657" y="5364162"/>
            <a:ext cx="13681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chemeClr val="bg1"/>
                </a:solidFill>
              </a:rPr>
              <a:t>Double </a:t>
            </a:r>
            <a:r>
              <a:rPr lang="en-GB" altLang="en-US" sz="1200" b="1" dirty="0" smtClean="0">
                <a:solidFill>
                  <a:schemeClr val="bg1"/>
                </a:solidFill>
              </a:rPr>
              <a:t>Dykes Travellers Site</a:t>
            </a:r>
            <a:endParaRPr lang="en-GB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3086" name="Straight Arrow Connector 18"/>
          <p:cNvCxnSpPr>
            <a:cxnSpLocks noChangeShapeType="1"/>
          </p:cNvCxnSpPr>
          <p:nvPr/>
        </p:nvCxnSpPr>
        <p:spPr bwMode="auto">
          <a:xfrm flipH="1" flipV="1">
            <a:off x="6923821" y="5114926"/>
            <a:ext cx="142875" cy="249236"/>
          </a:xfrm>
          <a:prstGeom prst="straightConnector1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9" name="TextBox 24"/>
          <p:cNvSpPr txBox="1">
            <a:spLocks noChangeArrowheads="1"/>
          </p:cNvSpPr>
          <p:nvPr/>
        </p:nvSpPr>
        <p:spPr bwMode="auto">
          <a:xfrm>
            <a:off x="3640138" y="1987550"/>
            <a:ext cx="1960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9933FF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2000" i="1">
                <a:solidFill>
                  <a:srgbClr val="0033C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b="1" dirty="0" smtClean="0">
                <a:solidFill>
                  <a:schemeClr val="bg1"/>
                </a:solidFill>
              </a:rPr>
              <a:t>Bertha Park</a:t>
            </a:r>
            <a:endParaRPr lang="en-GB" altLang="en-US" sz="1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527" y="2265849"/>
            <a:ext cx="2416043" cy="18120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2442" y="3496598"/>
            <a:ext cx="2128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New River Almond Bridge</a:t>
            </a:r>
            <a:endParaRPr lang="en-GB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6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489075" y="333375"/>
            <a:ext cx="40783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 err="1" smtClean="0">
                <a:solidFill>
                  <a:schemeClr val="bg1"/>
                </a:solidFill>
              </a:rPr>
              <a:t>Inveralmond</a:t>
            </a:r>
            <a:r>
              <a:rPr lang="en-GB" altLang="en-US" sz="3200" dirty="0" smtClean="0">
                <a:solidFill>
                  <a:schemeClr val="bg1"/>
                </a:solidFill>
              </a:rPr>
              <a:t> Junction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  <p:sp>
        <p:nvSpPr>
          <p:cNvPr id="9228" name="TextBox 10"/>
          <p:cNvSpPr txBox="1">
            <a:spLocks noChangeArrowheads="1"/>
          </p:cNvSpPr>
          <p:nvPr/>
        </p:nvSpPr>
        <p:spPr bwMode="auto">
          <a:xfrm>
            <a:off x="1152524" y="2132856"/>
            <a:ext cx="1558925" cy="52322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 smtClean="0">
                <a:solidFill>
                  <a:schemeClr val="bg1"/>
                </a:solidFill>
              </a:rPr>
              <a:t>Almond Valley -1500 houses</a:t>
            </a:r>
            <a:endParaRPr lang="en-GB" altLang="en-US" sz="140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0" y="3573463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229" name="TextBox 11"/>
          <p:cNvSpPr txBox="1">
            <a:spLocks noChangeArrowheads="1"/>
          </p:cNvSpPr>
          <p:nvPr/>
        </p:nvSpPr>
        <p:spPr bwMode="auto">
          <a:xfrm>
            <a:off x="1038284" y="5017689"/>
            <a:ext cx="283096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 smtClean="0"/>
              <a:t> </a:t>
            </a:r>
            <a:r>
              <a:rPr lang="en-GB" altLang="en-US" sz="1400" dirty="0">
                <a:solidFill>
                  <a:schemeClr val="bg1"/>
                </a:solidFill>
              </a:rPr>
              <a:t>Development</a:t>
            </a:r>
            <a:r>
              <a:rPr lang="en-GB" altLang="en-US" sz="1400" dirty="0"/>
              <a:t> </a:t>
            </a:r>
            <a:r>
              <a:rPr lang="en-GB" altLang="en-US" sz="1400" dirty="0">
                <a:solidFill>
                  <a:schemeClr val="bg1"/>
                </a:solidFill>
              </a:rPr>
              <a:t>along A85 Corridor</a:t>
            </a:r>
          </a:p>
        </p:txBody>
      </p:sp>
      <p:sp>
        <p:nvSpPr>
          <p:cNvPr id="9226" name="TextBox 8"/>
          <p:cNvSpPr txBox="1">
            <a:spLocks noChangeArrowheads="1"/>
          </p:cNvSpPr>
          <p:nvPr/>
        </p:nvSpPr>
        <p:spPr bwMode="auto">
          <a:xfrm>
            <a:off x="5672154" y="4859287"/>
            <a:ext cx="1845377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6 </a:t>
            </a:r>
            <a:r>
              <a:rPr lang="en-GB" altLang="en-US" sz="1400" dirty="0" smtClean="0">
                <a:solidFill>
                  <a:schemeClr val="bg1"/>
                </a:solidFill>
              </a:rPr>
              <a:t>ha opportunity </a:t>
            </a:r>
            <a:r>
              <a:rPr lang="en-GB" altLang="en-US" sz="1400" dirty="0">
                <a:solidFill>
                  <a:schemeClr val="bg1"/>
                </a:solidFill>
              </a:rPr>
              <a:t>site</a:t>
            </a:r>
          </a:p>
        </p:txBody>
      </p:sp>
      <p:sp>
        <p:nvSpPr>
          <p:cNvPr id="9227" name="TextBox 9"/>
          <p:cNvSpPr txBox="1">
            <a:spLocks noChangeArrowheads="1"/>
          </p:cNvSpPr>
          <p:nvPr/>
        </p:nvSpPr>
        <p:spPr bwMode="auto">
          <a:xfrm>
            <a:off x="2123728" y="1389063"/>
            <a:ext cx="2063949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25 </a:t>
            </a:r>
            <a:r>
              <a:rPr lang="en-GB" altLang="en-US" sz="1400" dirty="0" smtClean="0">
                <a:solidFill>
                  <a:schemeClr val="bg1"/>
                </a:solidFill>
              </a:rPr>
              <a:t>ha economic development land</a:t>
            </a:r>
            <a:endParaRPr lang="en-GB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05607" y="1890991"/>
            <a:ext cx="28745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New </a:t>
            </a:r>
            <a:r>
              <a:rPr lang="en-GB" sz="1400" dirty="0">
                <a:solidFill>
                  <a:schemeClr val="bg1"/>
                </a:solidFill>
              </a:rPr>
              <a:t>cycle</a:t>
            </a:r>
            <a:r>
              <a:rPr lang="en-GB" sz="1600" dirty="0">
                <a:solidFill>
                  <a:schemeClr val="bg1"/>
                </a:solidFill>
              </a:rPr>
              <a:t> / pedestrian bridge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991548" y="1650673"/>
            <a:ext cx="2321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3555" y="1450618"/>
            <a:ext cx="45299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Transport Scotland Project – Grade Separation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 timescale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Prohibitively </a:t>
            </a:r>
            <a:r>
              <a:rPr lang="en-GB" dirty="0"/>
              <a:t>e</a:t>
            </a:r>
            <a:r>
              <a:rPr lang="en-GB" dirty="0" smtClean="0"/>
              <a:t>xpensive </a:t>
            </a: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(</a:t>
            </a:r>
            <a:r>
              <a:rPr lang="en-GB" dirty="0"/>
              <a:t>CH2MHill </a:t>
            </a:r>
            <a:r>
              <a:rPr lang="en-GB" dirty="0" smtClean="0"/>
              <a:t>estimate £</a:t>
            </a:r>
            <a:r>
              <a:rPr lang="en-GB" dirty="0"/>
              <a:t>127M</a:t>
            </a:r>
            <a:r>
              <a:rPr lang="en-GB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Relocation of several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CTLR reduces pressure on </a:t>
            </a:r>
            <a:r>
              <a:rPr lang="en-GB" dirty="0" err="1" smtClean="0"/>
              <a:t>Inveralmond</a:t>
            </a:r>
            <a:r>
              <a:rPr lang="en-GB" dirty="0" smtClean="0"/>
              <a:t> Roundabout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At grade solution works and much more affordable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842" y="2708920"/>
            <a:ext cx="2211000" cy="338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62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489075" y="333375"/>
            <a:ext cx="36455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 smtClean="0">
                <a:solidFill>
                  <a:schemeClr val="bg1"/>
                </a:solidFill>
              </a:rPr>
              <a:t>Perth Crematorium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  <p:sp>
        <p:nvSpPr>
          <p:cNvPr id="9228" name="TextBox 10"/>
          <p:cNvSpPr txBox="1">
            <a:spLocks noChangeArrowheads="1"/>
          </p:cNvSpPr>
          <p:nvPr/>
        </p:nvSpPr>
        <p:spPr bwMode="auto">
          <a:xfrm>
            <a:off x="1152524" y="2132856"/>
            <a:ext cx="1558925" cy="52322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 smtClean="0">
                <a:solidFill>
                  <a:schemeClr val="bg1"/>
                </a:solidFill>
              </a:rPr>
              <a:t>Almond Valley -1500 houses</a:t>
            </a:r>
            <a:endParaRPr lang="en-GB" altLang="en-US" sz="140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0" y="3573463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229" name="TextBox 11"/>
          <p:cNvSpPr txBox="1">
            <a:spLocks noChangeArrowheads="1"/>
          </p:cNvSpPr>
          <p:nvPr/>
        </p:nvSpPr>
        <p:spPr bwMode="auto">
          <a:xfrm>
            <a:off x="1038284" y="5017689"/>
            <a:ext cx="283096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 smtClean="0"/>
              <a:t> </a:t>
            </a:r>
            <a:r>
              <a:rPr lang="en-GB" altLang="en-US" sz="1400" dirty="0">
                <a:solidFill>
                  <a:schemeClr val="bg1"/>
                </a:solidFill>
              </a:rPr>
              <a:t>Development</a:t>
            </a:r>
            <a:r>
              <a:rPr lang="en-GB" altLang="en-US" sz="1400" dirty="0"/>
              <a:t> </a:t>
            </a:r>
            <a:r>
              <a:rPr lang="en-GB" altLang="en-US" sz="1400" dirty="0">
                <a:solidFill>
                  <a:schemeClr val="bg1"/>
                </a:solidFill>
              </a:rPr>
              <a:t>along A85 Corridor</a:t>
            </a:r>
          </a:p>
        </p:txBody>
      </p:sp>
      <p:sp>
        <p:nvSpPr>
          <p:cNvPr id="9226" name="TextBox 8"/>
          <p:cNvSpPr txBox="1">
            <a:spLocks noChangeArrowheads="1"/>
          </p:cNvSpPr>
          <p:nvPr/>
        </p:nvSpPr>
        <p:spPr bwMode="auto">
          <a:xfrm>
            <a:off x="5672154" y="4859287"/>
            <a:ext cx="1845377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6 </a:t>
            </a:r>
            <a:r>
              <a:rPr lang="en-GB" altLang="en-US" sz="1400" dirty="0" smtClean="0">
                <a:solidFill>
                  <a:schemeClr val="bg1"/>
                </a:solidFill>
              </a:rPr>
              <a:t>ha opportunity </a:t>
            </a:r>
            <a:r>
              <a:rPr lang="en-GB" altLang="en-US" sz="1400" dirty="0">
                <a:solidFill>
                  <a:schemeClr val="bg1"/>
                </a:solidFill>
              </a:rPr>
              <a:t>site</a:t>
            </a:r>
          </a:p>
        </p:txBody>
      </p:sp>
      <p:sp>
        <p:nvSpPr>
          <p:cNvPr id="9227" name="TextBox 9"/>
          <p:cNvSpPr txBox="1">
            <a:spLocks noChangeArrowheads="1"/>
          </p:cNvSpPr>
          <p:nvPr/>
        </p:nvSpPr>
        <p:spPr bwMode="auto">
          <a:xfrm>
            <a:off x="2272952" y="1389063"/>
            <a:ext cx="2063949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25 </a:t>
            </a:r>
            <a:r>
              <a:rPr lang="en-GB" altLang="en-US" sz="1400" dirty="0" smtClean="0">
                <a:solidFill>
                  <a:schemeClr val="bg1"/>
                </a:solidFill>
              </a:rPr>
              <a:t>ha economic development land</a:t>
            </a:r>
            <a:endParaRPr lang="en-GB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05607" y="1890991"/>
            <a:ext cx="28745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New </a:t>
            </a:r>
            <a:r>
              <a:rPr lang="en-GB" sz="1400" dirty="0">
                <a:solidFill>
                  <a:schemeClr val="bg1"/>
                </a:solidFill>
              </a:rPr>
              <a:t>cycle</a:t>
            </a:r>
            <a:r>
              <a:rPr lang="en-GB" sz="1600" dirty="0">
                <a:solidFill>
                  <a:schemeClr val="bg1"/>
                </a:solidFill>
              </a:rPr>
              <a:t> / pedestrian bridge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991548" y="1650673"/>
            <a:ext cx="2321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50" y="1280884"/>
            <a:ext cx="6913098" cy="48844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1358" y="4105830"/>
            <a:ext cx="1358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Approximate Crematorium Boundary - - - </a:t>
            </a:r>
            <a:endParaRPr lang="en-GB" sz="12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6012160" y="4491147"/>
            <a:ext cx="1296144" cy="52202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691680" y="5013175"/>
            <a:ext cx="4320480" cy="43204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51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11267" name="Rectangle 1"/>
          <p:cNvSpPr>
            <a:spLocks noChangeArrowheads="1"/>
          </p:cNvSpPr>
          <p:nvPr/>
        </p:nvSpPr>
        <p:spPr bwMode="auto">
          <a:xfrm>
            <a:off x="1489075" y="333375"/>
            <a:ext cx="60308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 smtClean="0">
                <a:solidFill>
                  <a:schemeClr val="bg1"/>
                </a:solidFill>
              </a:rPr>
              <a:t>Phase 2 – Cross Tay Link Road 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88963" y="3505200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26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5"/>
          <a:stretch>
            <a:fillRect/>
          </a:stretch>
        </p:blipFill>
        <p:spPr bwMode="auto">
          <a:xfrm>
            <a:off x="-8757" y="1081088"/>
            <a:ext cx="9144001" cy="577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6135688" y="38084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2" name="Text Box 19"/>
          <p:cNvSpPr txBox="1">
            <a:spLocks noChangeArrowheads="1"/>
          </p:cNvSpPr>
          <p:nvPr/>
        </p:nvSpPr>
        <p:spPr bwMode="auto">
          <a:xfrm>
            <a:off x="5703888" y="33766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3" name="Text Box 20"/>
          <p:cNvSpPr txBox="1">
            <a:spLocks noChangeArrowheads="1"/>
          </p:cNvSpPr>
          <p:nvPr/>
        </p:nvSpPr>
        <p:spPr bwMode="auto">
          <a:xfrm>
            <a:off x="6444208" y="5607987"/>
            <a:ext cx="2505814" cy="90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b="1" dirty="0" smtClean="0"/>
              <a:t>Estimated Cost </a:t>
            </a:r>
            <a:r>
              <a:rPr lang="en-GB" altLang="en-US" b="1" dirty="0"/>
              <a:t>£88M</a:t>
            </a:r>
          </a:p>
          <a:p>
            <a:pPr eaLnBrk="1" hangingPunct="1"/>
            <a:r>
              <a:rPr lang="en-GB" altLang="en-US" dirty="0"/>
              <a:t>Phasing </a:t>
            </a:r>
            <a:r>
              <a:rPr lang="en-GB" altLang="en-US" dirty="0" smtClean="0"/>
              <a:t>20-22</a:t>
            </a:r>
            <a:endParaRPr lang="en-GB" altLang="en-US" dirty="0"/>
          </a:p>
          <a:p>
            <a:pPr eaLnBrk="1" hangingPunct="1"/>
            <a:endParaRPr lang="en-GB" altLang="en-US" dirty="0"/>
          </a:p>
        </p:txBody>
      </p: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4427538" y="1350863"/>
            <a:ext cx="3635739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Releases development potential </a:t>
            </a:r>
            <a:r>
              <a:rPr lang="en-GB" altLang="en-US" sz="1200" b="1" dirty="0" smtClean="0"/>
              <a:t>east </a:t>
            </a:r>
            <a:r>
              <a:rPr lang="en-GB" altLang="en-US" sz="1200" b="1" dirty="0"/>
              <a:t>of </a:t>
            </a:r>
            <a:r>
              <a:rPr lang="en-GB" altLang="en-US" sz="1200" b="1" dirty="0" smtClean="0"/>
              <a:t>the Tay</a:t>
            </a:r>
            <a:endParaRPr lang="en-GB" altLang="en-US" sz="1200" b="1" dirty="0"/>
          </a:p>
        </p:txBody>
      </p:sp>
      <p:sp>
        <p:nvSpPr>
          <p:cNvPr id="11275" name="Rectangle 22"/>
          <p:cNvSpPr>
            <a:spLocks noChangeArrowheads="1"/>
          </p:cNvSpPr>
          <p:nvPr/>
        </p:nvSpPr>
        <p:spPr bwMode="auto">
          <a:xfrm>
            <a:off x="996233" y="1212363"/>
            <a:ext cx="1846980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err="1" smtClean="0"/>
              <a:t>Luncarty</a:t>
            </a:r>
            <a:r>
              <a:rPr lang="en-GB" altLang="en-US" sz="1200" b="1" dirty="0" smtClean="0"/>
              <a:t> 500</a:t>
            </a:r>
            <a:r>
              <a:rPr lang="en-GB" altLang="en-US" sz="1200" b="1" dirty="0"/>
              <a:t>+ houses </a:t>
            </a:r>
          </a:p>
        </p:txBody>
      </p:sp>
      <p:sp>
        <p:nvSpPr>
          <p:cNvPr id="11278" name="Rectangle 25"/>
          <p:cNvSpPr>
            <a:spLocks noChangeArrowheads="1"/>
          </p:cNvSpPr>
          <p:nvPr/>
        </p:nvSpPr>
        <p:spPr bwMode="auto">
          <a:xfrm>
            <a:off x="6282108" y="2348880"/>
            <a:ext cx="1616148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/>
              <a:t>Scone 800</a:t>
            </a:r>
            <a:r>
              <a:rPr lang="en-GB" altLang="en-US" sz="1200" b="1" dirty="0"/>
              <a:t>+ </a:t>
            </a:r>
            <a:r>
              <a:rPr lang="en-GB" altLang="en-US" sz="1200" b="1" dirty="0" smtClean="0"/>
              <a:t>houses</a:t>
            </a:r>
            <a:endParaRPr lang="en-GB" altLang="en-US" sz="1200" b="1" dirty="0"/>
          </a:p>
        </p:txBody>
      </p:sp>
      <p:sp>
        <p:nvSpPr>
          <p:cNvPr id="11279" name="Rectangle 26"/>
          <p:cNvSpPr>
            <a:spLocks noChangeArrowheads="1"/>
          </p:cNvSpPr>
          <p:nvPr/>
        </p:nvSpPr>
        <p:spPr bwMode="auto">
          <a:xfrm>
            <a:off x="3924350" y="3362326"/>
            <a:ext cx="3559075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Improved events potential </a:t>
            </a:r>
            <a:r>
              <a:rPr lang="en-GB" altLang="en-US" sz="1200" b="1" dirty="0" smtClean="0"/>
              <a:t>at Scone </a:t>
            </a:r>
            <a:r>
              <a:rPr lang="en-GB" altLang="en-US" sz="1200" b="1" dirty="0"/>
              <a:t>Palace </a:t>
            </a:r>
          </a:p>
        </p:txBody>
      </p:sp>
      <p:sp>
        <p:nvSpPr>
          <p:cNvPr id="11282" name="Rectangle 29"/>
          <p:cNvSpPr>
            <a:spLocks noChangeArrowheads="1"/>
          </p:cNvSpPr>
          <p:nvPr/>
        </p:nvSpPr>
        <p:spPr bwMode="auto">
          <a:xfrm>
            <a:off x="629179" y="6507987"/>
            <a:ext cx="5288575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Relieves traffic pressure and air quality on Bridgend and </a:t>
            </a:r>
            <a:r>
              <a:rPr lang="en-GB" altLang="en-US" sz="1200" b="1" dirty="0" err="1"/>
              <a:t>Atholl</a:t>
            </a:r>
            <a:r>
              <a:rPr lang="en-GB" altLang="en-US" sz="1200" b="1" dirty="0"/>
              <a:t> </a:t>
            </a:r>
            <a:r>
              <a:rPr lang="en-GB" altLang="en-US" sz="1200" b="1" dirty="0" smtClean="0"/>
              <a:t>Street</a:t>
            </a:r>
            <a:endParaRPr lang="en-GB" altLang="en-US" sz="1200" b="1" dirty="0"/>
          </a:p>
        </p:txBody>
      </p:sp>
      <p:sp>
        <p:nvSpPr>
          <p:cNvPr id="11283" name="Rectangle 30"/>
          <p:cNvSpPr>
            <a:spLocks noChangeArrowheads="1"/>
          </p:cNvSpPr>
          <p:nvPr/>
        </p:nvSpPr>
        <p:spPr bwMode="auto">
          <a:xfrm>
            <a:off x="3351858" y="4076700"/>
            <a:ext cx="2447925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Relieves traffic pressure from </a:t>
            </a:r>
            <a:r>
              <a:rPr lang="en-GB" altLang="en-US" sz="1200" b="1" dirty="0" err="1"/>
              <a:t>Inveralmond</a:t>
            </a:r>
            <a:r>
              <a:rPr lang="en-GB" altLang="en-US" sz="1200" b="1" dirty="0"/>
              <a:t> roundabout</a:t>
            </a:r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588963" y="2773865"/>
            <a:ext cx="1196161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/>
              <a:t>3000</a:t>
            </a:r>
            <a:r>
              <a:rPr lang="en-GB" altLang="en-US" sz="1200" b="1" dirty="0"/>
              <a:t>+ </a:t>
            </a:r>
            <a:r>
              <a:rPr lang="en-GB" altLang="en-US" sz="1200" b="1" dirty="0" smtClean="0"/>
              <a:t>houses</a:t>
            </a:r>
            <a:endParaRPr lang="en-GB" altLang="en-US" sz="1200" b="1" dirty="0"/>
          </a:p>
        </p:txBody>
      </p:sp>
      <p:sp>
        <p:nvSpPr>
          <p:cNvPr id="18" name="Rectangle 25"/>
          <p:cNvSpPr>
            <a:spLocks noChangeArrowheads="1"/>
          </p:cNvSpPr>
          <p:nvPr/>
        </p:nvSpPr>
        <p:spPr bwMode="auto">
          <a:xfrm>
            <a:off x="128584" y="5793896"/>
            <a:ext cx="1196161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/>
              <a:t>3000</a:t>
            </a:r>
            <a:r>
              <a:rPr lang="en-GB" altLang="en-US" sz="1200" b="1" dirty="0"/>
              <a:t>+ </a:t>
            </a:r>
            <a:r>
              <a:rPr lang="en-GB" altLang="en-US" sz="1200" b="1" dirty="0" smtClean="0"/>
              <a:t>houses</a:t>
            </a:r>
            <a:endParaRPr lang="en-GB" altLang="en-US" sz="1200" b="1" dirty="0"/>
          </a:p>
        </p:txBody>
      </p:sp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135656" y="5074151"/>
            <a:ext cx="1196161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 smtClean="0"/>
              <a:t>1500</a:t>
            </a:r>
            <a:r>
              <a:rPr lang="en-GB" altLang="en-US" sz="1200" b="1" dirty="0"/>
              <a:t>+ </a:t>
            </a:r>
            <a:r>
              <a:rPr lang="en-GB" altLang="en-US" sz="1200" b="1" dirty="0" smtClean="0"/>
              <a:t>houses</a:t>
            </a:r>
            <a:endParaRPr lang="en-GB" altLang="en-US" sz="1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1489075" y="333375"/>
            <a:ext cx="5400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 smtClean="0">
                <a:solidFill>
                  <a:schemeClr val="bg1"/>
                </a:solidFill>
              </a:rPr>
              <a:t>Phase 3 – Bertha Park Link  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88963" y="3505200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5508104" y="1731366"/>
            <a:ext cx="3457079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/>
              <a:t>The final section of the link is the connection from </a:t>
            </a:r>
            <a:r>
              <a:rPr lang="en-GB" altLang="en-US" dirty="0" smtClean="0"/>
              <a:t>the A9 </a:t>
            </a:r>
            <a:r>
              <a:rPr lang="en-GB" altLang="en-US" dirty="0"/>
              <a:t>through </a:t>
            </a:r>
            <a:r>
              <a:rPr lang="en-GB" altLang="en-US" dirty="0" smtClean="0"/>
              <a:t>Bertha Park. This will be built </a:t>
            </a:r>
            <a:r>
              <a:rPr lang="en-GB" altLang="en-US" dirty="0"/>
              <a:t>out as the development proceeds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The final section optimises the flexibility of the system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Phasing: beyond </a:t>
            </a:r>
            <a:r>
              <a:rPr lang="en-GB" altLang="en-US" dirty="0" smtClean="0"/>
              <a:t>2020</a:t>
            </a:r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91680" y="1484784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Draft Bertha Park Master Plan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5" t="9281" r="14896" b="11346"/>
          <a:stretch/>
        </p:blipFill>
        <p:spPr>
          <a:xfrm>
            <a:off x="1187450" y="2133600"/>
            <a:ext cx="4074021" cy="316585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3851920" y="2636912"/>
            <a:ext cx="257423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71800" y="3716525"/>
            <a:ext cx="936104" cy="576571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19872" y="2636912"/>
            <a:ext cx="864096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84213" y="1773238"/>
            <a:ext cx="6688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187450" y="0"/>
            <a:ext cx="64008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endParaRPr lang="en-US" altLang="en-US" sz="2800" b="1">
              <a:solidFill>
                <a:schemeClr val="bg1"/>
              </a:solidFill>
            </a:endParaRPr>
          </a:p>
        </p:txBody>
      </p:sp>
      <p:sp>
        <p:nvSpPr>
          <p:cNvPr id="13316" name="Rectangle 1"/>
          <p:cNvSpPr>
            <a:spLocks noChangeArrowheads="1"/>
          </p:cNvSpPr>
          <p:nvPr/>
        </p:nvSpPr>
        <p:spPr bwMode="auto">
          <a:xfrm>
            <a:off x="1489075" y="333375"/>
            <a:ext cx="6516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 smtClean="0">
                <a:solidFill>
                  <a:schemeClr val="bg1"/>
                </a:solidFill>
              </a:rPr>
              <a:t>Phase 4 – Citywide Improvements </a:t>
            </a:r>
            <a:endParaRPr lang="en-GB" altLang="en-US" sz="3200" dirty="0">
              <a:solidFill>
                <a:schemeClr val="bg1"/>
              </a:solidFill>
            </a:endParaRPr>
          </a:p>
        </p:txBody>
      </p:sp>
      <p:pic>
        <p:nvPicPr>
          <p:cNvPr id="1331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1" y="1490807"/>
            <a:ext cx="7849046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1258888" y="3933825"/>
            <a:ext cx="2468562" cy="2462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dirty="0"/>
              <a:t>Phase </a:t>
            </a:r>
            <a:r>
              <a:rPr lang="en-GB" altLang="en-US" sz="1400" dirty="0" smtClean="0"/>
              <a:t>4 </a:t>
            </a:r>
            <a:r>
              <a:rPr lang="en-GB" altLang="en-US" sz="1400" dirty="0"/>
              <a:t>is a £25M package of measures to improve traffic flows in central Perth and enhance the potential of public transport and walking and cycling.</a:t>
            </a:r>
          </a:p>
          <a:p>
            <a:pPr eaLnBrk="1" hangingPunct="1"/>
            <a:endParaRPr lang="en-GB" altLang="en-US" sz="1400" dirty="0"/>
          </a:p>
          <a:p>
            <a:pPr eaLnBrk="1" hangingPunct="1"/>
            <a:r>
              <a:rPr lang="en-GB" altLang="en-US" sz="1400" dirty="0"/>
              <a:t>Some projects are already implemented and phasing of these measures will extend beyond </a:t>
            </a:r>
            <a:r>
              <a:rPr lang="en-GB" altLang="en-US" sz="1400" dirty="0" smtClean="0"/>
              <a:t>2020.</a:t>
            </a:r>
            <a:endParaRPr lang="en-GB" altLang="en-US" sz="1400" dirty="0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4140201" y="2276475"/>
            <a:ext cx="1583742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New </a:t>
            </a:r>
            <a:r>
              <a:rPr lang="en-GB" altLang="en-US" sz="1200" b="1" dirty="0" smtClean="0"/>
              <a:t>Park and Ride</a:t>
            </a:r>
            <a:endParaRPr lang="en-GB" altLang="en-US" sz="1200" b="1" dirty="0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7323484" y="5952361"/>
            <a:ext cx="1728539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New </a:t>
            </a:r>
            <a:r>
              <a:rPr lang="en-GB" altLang="en-US" sz="1200" b="1" dirty="0" smtClean="0"/>
              <a:t>Park and Ride</a:t>
            </a:r>
            <a:endParaRPr lang="en-GB" altLang="en-US" sz="1200" b="1" dirty="0"/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4859338" y="4221163"/>
            <a:ext cx="1008062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Bus lanes</a:t>
            </a:r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4572000" y="3429000"/>
            <a:ext cx="12954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Junction improvements</a:t>
            </a:r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5219701" y="5516563"/>
            <a:ext cx="1008484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dirty="0"/>
              <a:t>Friarton Link Road</a:t>
            </a:r>
          </a:p>
        </p:txBody>
      </p:sp>
      <p:sp>
        <p:nvSpPr>
          <p:cNvPr id="13324" name="Text Box 13"/>
          <p:cNvSpPr txBox="1">
            <a:spLocks noChangeArrowheads="1"/>
          </p:cNvSpPr>
          <p:nvPr/>
        </p:nvSpPr>
        <p:spPr bwMode="auto">
          <a:xfrm>
            <a:off x="6927850" y="3160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Visualisation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  <p:pic>
        <p:nvPicPr>
          <p:cNvPr id="6" name="CLTR_000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6512" y="-4887"/>
            <a:ext cx="9180512" cy="6885385"/>
          </a:xfrm>
        </p:spPr>
      </p:pic>
    </p:spTree>
    <p:extLst>
      <p:ext uri="{BB962C8B-B14F-4D97-AF65-F5344CB8AC3E}">
        <p14:creationId xmlns:p14="http://schemas.microsoft.com/office/powerpoint/2010/main" val="301543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124744"/>
            <a:ext cx="7237040" cy="4857750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 smtClean="0"/>
              <a:t>Phase 1a/1b A9/A85 </a:t>
            </a:r>
            <a:r>
              <a:rPr lang="en-GB" sz="1800" dirty="0" err="1" smtClean="0"/>
              <a:t>Crieff</a:t>
            </a:r>
            <a:r>
              <a:rPr lang="en-GB" sz="1800" dirty="0" smtClean="0"/>
              <a:t> Road to Bertha Park</a:t>
            </a:r>
          </a:p>
          <a:p>
            <a:r>
              <a:rPr lang="en-GB" sz="1800" dirty="0" smtClean="0"/>
              <a:t>June 2015 CPO Inquiry </a:t>
            </a:r>
            <a:r>
              <a:rPr lang="en-GB" sz="1400" dirty="0" smtClean="0">
                <a:solidFill>
                  <a:srgbClr val="FF0000"/>
                </a:solidFill>
              </a:rPr>
              <a:t>(Critical Risk if Inquiry date delayed)</a:t>
            </a:r>
          </a:p>
          <a:p>
            <a:r>
              <a:rPr lang="en-GB" sz="1800" dirty="0" smtClean="0"/>
              <a:t>August 2015 CPO Confirmed by Scottish Ministers</a:t>
            </a:r>
          </a:p>
          <a:p>
            <a:r>
              <a:rPr lang="en-GB" sz="1800" dirty="0" smtClean="0"/>
              <a:t>Jan 2016 Contract awarded</a:t>
            </a:r>
          </a:p>
          <a:p>
            <a:r>
              <a:rPr lang="en-GB" sz="1800" dirty="0" smtClean="0"/>
              <a:t>Feb 2018 Completion</a:t>
            </a:r>
          </a:p>
          <a:p>
            <a:pPr marL="0" indent="0">
              <a:buNone/>
            </a:pPr>
            <a:endParaRPr lang="en-GB" sz="1000" dirty="0" smtClean="0"/>
          </a:p>
          <a:p>
            <a:pPr marL="0" indent="0">
              <a:buNone/>
            </a:pPr>
            <a:r>
              <a:rPr lang="en-GB" sz="1800" dirty="0" smtClean="0"/>
              <a:t>Phase 2 Cross Tay Link Road</a:t>
            </a:r>
            <a:endParaRPr lang="en-GB" sz="1800" dirty="0"/>
          </a:p>
          <a:p>
            <a:r>
              <a:rPr lang="en-GB" sz="1800" dirty="0" smtClean="0"/>
              <a:t>Mid 2015 DMRB 2</a:t>
            </a:r>
          </a:p>
          <a:p>
            <a:r>
              <a:rPr lang="en-GB" sz="1800" dirty="0" smtClean="0"/>
              <a:t>Mid 2016 Planning Application </a:t>
            </a:r>
            <a:r>
              <a:rPr lang="en-GB" sz="1400" dirty="0" smtClean="0">
                <a:solidFill>
                  <a:srgbClr val="FF0000"/>
                </a:solidFill>
              </a:rPr>
              <a:t>(Critical risk </a:t>
            </a:r>
            <a:r>
              <a:rPr lang="en-GB" sz="1400" dirty="0" err="1" smtClean="0">
                <a:solidFill>
                  <a:srgbClr val="FF0000"/>
                </a:solidFill>
              </a:rPr>
              <a:t>Aecom</a:t>
            </a:r>
            <a:r>
              <a:rPr lang="en-GB" sz="1400" dirty="0" smtClean="0">
                <a:solidFill>
                  <a:srgbClr val="FF0000"/>
                </a:solidFill>
              </a:rPr>
              <a:t> A9 Studies)</a:t>
            </a:r>
            <a:endParaRPr lang="en-GB" sz="1400" dirty="0" smtClean="0"/>
          </a:p>
          <a:p>
            <a:r>
              <a:rPr lang="en-GB" sz="1800" dirty="0" smtClean="0"/>
              <a:t>2016 CPO progressed</a:t>
            </a:r>
          </a:p>
          <a:p>
            <a:r>
              <a:rPr lang="en-GB" sz="1800" dirty="0" smtClean="0"/>
              <a:t>2017 DMRB 3</a:t>
            </a:r>
          </a:p>
          <a:p>
            <a:r>
              <a:rPr lang="en-GB" sz="1800" dirty="0" smtClean="0"/>
              <a:t>2020 Contract awarded </a:t>
            </a:r>
          </a:p>
          <a:p>
            <a:r>
              <a:rPr lang="en-GB" sz="1800" dirty="0" smtClean="0"/>
              <a:t>2022 Opening </a:t>
            </a:r>
          </a:p>
          <a:p>
            <a:endParaRPr lang="en-GB" sz="1000" dirty="0"/>
          </a:p>
          <a:p>
            <a:pPr marL="0" indent="0">
              <a:buNone/>
            </a:pPr>
            <a:r>
              <a:rPr lang="en-GB" sz="1800" dirty="0" smtClean="0"/>
              <a:t>Phase 3</a:t>
            </a:r>
          </a:p>
          <a:p>
            <a:pPr marL="0" indent="0">
              <a:buNone/>
            </a:pPr>
            <a:r>
              <a:rPr lang="en-GB" sz="1800" dirty="0" smtClean="0"/>
              <a:t>Planning Application as part of Bertha Park June 2015</a:t>
            </a:r>
          </a:p>
          <a:p>
            <a:pPr marL="0" indent="0">
              <a:buNone/>
            </a:pPr>
            <a:r>
              <a:rPr lang="en-GB" sz="1800" dirty="0" smtClean="0"/>
              <a:t>Completion to be aligned with Phase 2 completion</a:t>
            </a:r>
            <a:endParaRPr lang="en-GB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26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340768"/>
            <a:ext cx="6851650" cy="4857750"/>
          </a:xfrm>
        </p:spPr>
        <p:txBody>
          <a:bodyPr/>
          <a:lstStyle/>
          <a:p>
            <a:r>
              <a:rPr lang="en-GB" sz="1800" dirty="0" smtClean="0"/>
              <a:t>A9/A85 junction Phases 1a and 1b requires borrowing of up to £39million and the Council approved this in May 2014.</a:t>
            </a:r>
          </a:p>
          <a:p>
            <a:pPr marL="0" indent="0">
              <a:buNone/>
            </a:pPr>
            <a:r>
              <a:rPr lang="en-GB" sz="1800" dirty="0" smtClean="0"/>
              <a:t> </a:t>
            </a:r>
          </a:p>
          <a:p>
            <a:r>
              <a:rPr lang="en-GB" sz="1800" dirty="0" smtClean="0"/>
              <a:t>A85(T) Corridor – Transport Scotland upgrading traffic signal junctions at Tesco and Auction Mart and undertaking resurfacing works. Upgrade of junction at Newhouse Road from a roundabout to traffic signals is critical but remains unfunded.</a:t>
            </a:r>
            <a:endParaRPr lang="en-GB" sz="1800" dirty="0" smtClean="0">
              <a:solidFill>
                <a:srgbClr val="FF0000"/>
              </a:solidFill>
            </a:endParaRPr>
          </a:p>
          <a:p>
            <a:endParaRPr lang="en-GB" sz="1800" dirty="0" smtClean="0"/>
          </a:p>
          <a:p>
            <a:r>
              <a:rPr lang="en-GB" sz="1800" dirty="0" smtClean="0"/>
              <a:t>Supplementary Guidance on Developer Contributions towards transport infrastructure in operation anticipated to bring in £40million over 30 year period.</a:t>
            </a:r>
          </a:p>
          <a:p>
            <a:endParaRPr lang="en-GB" sz="1800" dirty="0" smtClean="0"/>
          </a:p>
          <a:p>
            <a:r>
              <a:rPr lang="en-GB" sz="1800" dirty="0" smtClean="0"/>
              <a:t>The Cross Tay Link Road cannot be funded by developer contributions alone and will require a new funding model such as a City Deal and/or a significant contribution from Transport Scotland. Discussions ongoing.</a:t>
            </a:r>
          </a:p>
          <a:p>
            <a:endParaRPr lang="en-GB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29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dirty="0" smtClean="0"/>
              <a:t>Perth Transport Futures Project is vital to the sustainable economic growth of the City over the next 30 years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 smtClean="0"/>
              <a:t>The Project allowed the LDP to identify a series of 5 Strategic Development Opportunities including </a:t>
            </a:r>
          </a:p>
          <a:p>
            <a:pPr marL="0" indent="0">
              <a:buNone/>
            </a:pPr>
            <a:endParaRPr lang="en-GB" sz="1800" dirty="0"/>
          </a:p>
          <a:p>
            <a:pPr lvl="1"/>
            <a:r>
              <a:rPr lang="en-GB" sz="1800" dirty="0" smtClean="0"/>
              <a:t>Approximately 9,000 houses</a:t>
            </a:r>
          </a:p>
          <a:p>
            <a:pPr lvl="1"/>
            <a:r>
              <a:rPr lang="en-GB" sz="1800" dirty="0" smtClean="0"/>
              <a:t>80ha of Employment Land</a:t>
            </a:r>
          </a:p>
          <a:p>
            <a:pPr lvl="1"/>
            <a:r>
              <a:rPr lang="en-GB" sz="1800" dirty="0" smtClean="0"/>
              <a:t>1 Secondary School</a:t>
            </a:r>
          </a:p>
          <a:p>
            <a:pPr lvl="1"/>
            <a:r>
              <a:rPr lang="en-GB" sz="1800" dirty="0" smtClean="0"/>
              <a:t>5 Primary Schools</a:t>
            </a:r>
          </a:p>
          <a:p>
            <a:pPr marL="0" indent="0" algn="r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Provisional estimate of investment</a:t>
            </a:r>
          </a:p>
          <a:p>
            <a:pPr lvl="1"/>
            <a:r>
              <a:rPr lang="en-GB" sz="1800" dirty="0" smtClean="0"/>
              <a:t>Investment £2.5 Billion</a:t>
            </a:r>
          </a:p>
          <a:p>
            <a:pPr lvl="1"/>
            <a:r>
              <a:rPr lang="en-GB" sz="1800" dirty="0" smtClean="0"/>
              <a:t>Jobs in excess of 5,000</a:t>
            </a:r>
            <a:endParaRPr lang="en-GB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8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b="1" dirty="0" smtClean="0"/>
              <a:t>Critical </a:t>
            </a:r>
            <a:r>
              <a:rPr lang="en-GB" sz="1800" b="1" dirty="0"/>
              <a:t>S</a:t>
            </a:r>
            <a:r>
              <a:rPr lang="en-GB" sz="1800" b="1" dirty="0" smtClean="0"/>
              <a:t>uccess Factors</a:t>
            </a:r>
          </a:p>
          <a:p>
            <a:pPr marL="0" indent="0">
              <a:buNone/>
            </a:pPr>
            <a:endParaRPr lang="en-GB" sz="1800" dirty="0"/>
          </a:p>
          <a:p>
            <a:pPr lvl="1"/>
            <a:r>
              <a:rPr lang="en-GB" sz="1800" dirty="0" smtClean="0"/>
              <a:t>A Council that embraces growth and accepting risk</a:t>
            </a:r>
          </a:p>
          <a:p>
            <a:pPr lvl="1"/>
            <a:endParaRPr lang="en-GB" sz="1800" dirty="0"/>
          </a:p>
          <a:p>
            <a:pPr lvl="1"/>
            <a:r>
              <a:rPr lang="en-GB" sz="1800" dirty="0" smtClean="0"/>
              <a:t>Integration of Transport and Land Use Planning</a:t>
            </a:r>
          </a:p>
          <a:p>
            <a:pPr lvl="1"/>
            <a:endParaRPr lang="en-GB" sz="1800" dirty="0"/>
          </a:p>
          <a:p>
            <a:pPr lvl="1"/>
            <a:r>
              <a:rPr lang="en-GB" sz="1800" smtClean="0"/>
              <a:t>Robust  traffic </a:t>
            </a:r>
            <a:r>
              <a:rPr lang="en-GB" sz="1800" dirty="0"/>
              <a:t>m</a:t>
            </a:r>
            <a:r>
              <a:rPr lang="en-GB" sz="1800" smtClean="0"/>
              <a:t>odelling</a:t>
            </a:r>
            <a:endParaRPr lang="en-GB" sz="1800" dirty="0" smtClean="0"/>
          </a:p>
          <a:p>
            <a:pPr lvl="1"/>
            <a:endParaRPr lang="en-GB" sz="1800" dirty="0"/>
          </a:p>
          <a:p>
            <a:pPr lvl="1"/>
            <a:r>
              <a:rPr lang="en-GB" sz="1800" dirty="0" smtClean="0"/>
              <a:t>Fundamental shift to PKC front </a:t>
            </a:r>
            <a:r>
              <a:rPr lang="en-GB" sz="1800" dirty="0"/>
              <a:t>f</a:t>
            </a:r>
            <a:r>
              <a:rPr lang="en-GB" sz="1800" dirty="0" smtClean="0"/>
              <a:t>unding </a:t>
            </a:r>
            <a:r>
              <a:rPr lang="en-GB" sz="1800" dirty="0"/>
              <a:t>i</a:t>
            </a:r>
            <a:r>
              <a:rPr lang="en-GB" sz="1800" dirty="0" smtClean="0"/>
              <a:t>nfrastructure </a:t>
            </a:r>
          </a:p>
          <a:p>
            <a:pPr lvl="1"/>
            <a:endParaRPr lang="en-GB" sz="1800" dirty="0"/>
          </a:p>
          <a:p>
            <a:pPr lvl="1"/>
            <a:r>
              <a:rPr lang="en-GB" sz="1800" dirty="0" smtClean="0"/>
              <a:t>Developer Contributions policy in place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BB354-D338-4FCE-88A8-C9A66C5BE713}" type="datetime3">
              <a:rPr lang="en-US" smtClean="0"/>
              <a:pPr>
                <a:defRPr/>
              </a:pPr>
              <a:t>11 June 2015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76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66FF"/>
      </a:dk1>
      <a:lt1>
        <a:srgbClr val="FFFFFF"/>
      </a:lt1>
      <a:dk2>
        <a:srgbClr val="FFFFFF"/>
      </a:dk2>
      <a:lt2>
        <a:srgbClr val="808080"/>
      </a:lt2>
      <a:accent1>
        <a:srgbClr val="B1CFED"/>
      </a:accent1>
      <a:accent2>
        <a:srgbClr val="333399"/>
      </a:accent2>
      <a:accent3>
        <a:srgbClr val="FFFFFF"/>
      </a:accent3>
      <a:accent4>
        <a:srgbClr val="0056DA"/>
      </a:accent4>
      <a:accent5>
        <a:srgbClr val="D5E4F4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66FF"/>
        </a:dk1>
        <a:lt1>
          <a:srgbClr val="FFFFFF"/>
        </a:lt1>
        <a:dk2>
          <a:srgbClr val="FFFFFF"/>
        </a:dk2>
        <a:lt2>
          <a:srgbClr val="808080"/>
        </a:lt2>
        <a:accent1>
          <a:srgbClr val="B1CFED"/>
        </a:accent1>
        <a:accent2>
          <a:srgbClr val="333399"/>
        </a:accent2>
        <a:accent3>
          <a:srgbClr val="FFFFFF"/>
        </a:accent3>
        <a:accent4>
          <a:srgbClr val="0056DA"/>
        </a:accent4>
        <a:accent5>
          <a:srgbClr val="D5E4F4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sposal xmlns="4a712ab2-3ff6-48e3-92db-19ce7da5a91f" xsi:nil="true"/>
    <Document_x0020_Type xmlns="4a712ab2-3ff6-48e3-92db-19ce7da5a91f">Presentation</Document_x0020_Type>
    <Description0 xmlns="4a712ab2-3ff6-48e3-92db-19ce7da5a91f">Master PTF Presentation</Description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418482D6CF8D4EB8EF671B72C1A8AD" ma:contentTypeVersion="6" ma:contentTypeDescription="" ma:contentTypeScope="" ma:versionID="faf2b55fbe6be03b1fbc382b887631c5">
  <xsd:schema xmlns:xsd="http://www.w3.org/2001/XMLSchema" xmlns:xs="http://www.w3.org/2001/XMLSchema" xmlns:p="http://schemas.microsoft.com/office/2006/metadata/properties" xmlns:ns2="4a712ab2-3ff6-48e3-92db-19ce7da5a91f" targetNamespace="http://schemas.microsoft.com/office/2006/metadata/properties" ma:root="true" ma:fieldsID="8946533caeda73d237cb6d2d71ced0e4" ns2:_="">
    <xsd:import namespace="4a712ab2-3ff6-48e3-92db-19ce7da5a91f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Description0"/>
                <xsd:element ref="ns2:Disposa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12ab2-3ff6-48e3-92db-19ce7da5a91f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format="Dropdown" ma:internalName="Document_x0020_Type">
      <xsd:simpleType>
        <xsd:restriction base="dms:Choice">
          <xsd:enumeration value="Action Plan"/>
          <xsd:enumeration value="Agenda"/>
          <xsd:enumeration value="Agreement"/>
          <xsd:enumeration value="Briefing Paper"/>
          <xsd:enumeration value="Budget"/>
          <xsd:enumeration value="Consultation"/>
          <xsd:enumeration value="Contract"/>
          <xsd:enumeration value="Decision Letter"/>
          <xsd:enumeration value="Discussion Paper"/>
          <xsd:enumeration value="Drawing"/>
          <xsd:enumeration value="Event"/>
          <xsd:enumeration value="File"/>
          <xsd:enumeration value="Form"/>
          <xsd:enumeration value="Guide"/>
          <xsd:enumeration value="Inventory"/>
          <xsd:enumeration value="Letter"/>
          <xsd:enumeration value="Leaflet"/>
          <xsd:enumeration value="Licence"/>
          <xsd:enumeration value="Manual"/>
          <xsd:enumeration value="Map"/>
          <xsd:enumeration value="Memo"/>
          <xsd:enumeration value="Minute"/>
          <xsd:enumeration value="Newsletter"/>
          <xsd:enumeration value="Note"/>
          <xsd:enumeration value="Plan"/>
          <xsd:enumeration value="Policy"/>
          <xsd:enumeration value="Presentation"/>
          <xsd:enumeration value="Procedure"/>
          <xsd:enumeration value="Project"/>
          <xsd:enumeration value="Publication"/>
          <xsd:enumeration value="Question Paper"/>
          <xsd:enumeration value="Questionnaire"/>
          <xsd:enumeration value="Register"/>
          <xsd:enumeration value="Report"/>
          <xsd:enumeration value="Service Level Agreement"/>
          <xsd:enumeration value="Service Plan"/>
          <xsd:enumeration value="Specification"/>
          <xsd:enumeration value="Standard"/>
          <xsd:enumeration value="Structure"/>
          <xsd:enumeration value="Template"/>
          <xsd:enumeration value="Training Material"/>
          <xsd:enumeration value="White Paper"/>
        </xsd:restriction>
      </xsd:simpleType>
    </xsd:element>
    <xsd:element name="Description0" ma:index="9" ma:displayName="Description" ma:internalName="Description0">
      <xsd:simpleType>
        <xsd:restriction base="dms:Text">
          <xsd:maxLength value="255"/>
        </xsd:restriction>
      </xsd:simpleType>
    </xsd:element>
    <xsd:element name="Disposal" ma:index="10" nillable="true" ma:displayName="Disposal" ma:format="DateTime" ma:internalName="Disposal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994F57-F382-457C-ADD1-E45FE389C820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4a712ab2-3ff6-48e3-92db-19ce7da5a91f"/>
  </ds:schemaRefs>
</ds:datastoreItem>
</file>

<file path=customXml/itemProps2.xml><?xml version="1.0" encoding="utf-8"?>
<ds:datastoreItem xmlns:ds="http://schemas.openxmlformats.org/officeDocument/2006/customXml" ds:itemID="{E30B119A-8EC2-455C-92BB-CA564001F1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AC524F-B8CE-4BD8-B0BD-4AB54A8EAE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12ab2-3ff6-48e3-92db-19ce7da5a9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BMs Presentation email</Template>
  <TotalTime>7180</TotalTime>
  <Words>1300</Words>
  <Application>Microsoft Office PowerPoint</Application>
  <PresentationFormat>On-screen Show (4:3)</PresentationFormat>
  <Paragraphs>287</Paragraphs>
  <Slides>31</Slides>
  <Notes>18</Notes>
  <HiddenSlides>6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Perth Transport Futures Impact of “Doing Nothing”</vt:lpstr>
      <vt:lpstr>Perth Transport Futures Impact of “Doing Nothing”</vt:lpstr>
      <vt:lpstr>PowerPoint Presentation</vt:lpstr>
      <vt:lpstr>Perth Transport Futures – The solutions </vt:lpstr>
      <vt:lpstr>Perth Transport Futures</vt:lpstr>
      <vt:lpstr>PowerPoint Presentation</vt:lpstr>
      <vt:lpstr>Perth Transport Futures  The Constraints </vt:lpstr>
      <vt:lpstr>Perth Transport Futures  The Constraints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Phase 1a – A9/A85 Junction Opening Up Perth’s Potential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Visualisation</vt:lpstr>
      <vt:lpstr>Next Steps</vt:lpstr>
      <vt:lpstr>Funding</vt:lpstr>
      <vt:lpstr>Summary </vt:lpstr>
      <vt:lpstr>Summary </vt:lpstr>
    </vt:vector>
  </TitlesOfParts>
  <Company>Perth and Kinross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PTF Presentation</dc:title>
  <dc:creator>jshearer</dc:creator>
  <cp:lastModifiedBy>Peter Marshall</cp:lastModifiedBy>
  <cp:revision>277</cp:revision>
  <dcterms:created xsi:type="dcterms:W3CDTF">2004-12-13T16:02:29Z</dcterms:created>
  <dcterms:modified xsi:type="dcterms:W3CDTF">2015-06-11T10:21:49Z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0x01010063418482D6CF8D4EB8EF671B72C1A8AD</vt:lpwstr>
  </property>
</Properties>
</file>