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7" r:id="rId3"/>
    <p:sldId id="267" r:id="rId4"/>
    <p:sldId id="259" r:id="rId5"/>
    <p:sldId id="286" r:id="rId6"/>
    <p:sldId id="287" r:id="rId7"/>
    <p:sldId id="266" r:id="rId8"/>
    <p:sldId id="285" r:id="rId9"/>
    <p:sldId id="279" r:id="rId10"/>
    <p:sldId id="288" r:id="rId11"/>
    <p:sldId id="289" r:id="rId12"/>
    <p:sldId id="290" r:id="rId13"/>
    <p:sldId id="295" r:id="rId14"/>
    <p:sldId id="291" r:id="rId15"/>
    <p:sldId id="292" r:id="rId16"/>
    <p:sldId id="296" r:id="rId17"/>
    <p:sldId id="293" r:id="rId18"/>
    <p:sldId id="294" r:id="rId19"/>
  </p:sldIdLst>
  <p:sldSz cx="9144000" cy="5143500" type="screen16x9"/>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33" d="100"/>
          <a:sy n="133" d="100"/>
        </p:scale>
        <p:origin x="-360" y="-90"/>
      </p:cViewPr>
      <p:guideLst>
        <p:guide orient="horz" pos="259"/>
        <p:guide pos="612"/>
      </p:guideLst>
    </p:cSldViewPr>
  </p:slideViewPr>
  <p:notesTextViewPr>
    <p:cViewPr>
      <p:scale>
        <a:sx n="1" d="1"/>
        <a:sy n="1" d="1"/>
      </p:scale>
      <p:origin x="0" y="0"/>
    </p:cViewPr>
  </p:notesTextViewPr>
  <p:sorterViewPr>
    <p:cViewPr>
      <p:scale>
        <a:sx n="130" d="100"/>
        <a:sy n="130" d="100"/>
      </p:scale>
      <p:origin x="0" y="0"/>
    </p:cViewPr>
  </p:sorterViewPr>
  <p:notesViewPr>
    <p:cSldViewPr>
      <p:cViewPr varScale="1">
        <p:scale>
          <a:sx n="73" d="100"/>
          <a:sy n="73" d="100"/>
        </p:scale>
        <p:origin x="-4104" y="-11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marker>
            <c:symbol val="none"/>
          </c:marker>
          <c:cat>
            <c:strRef>
              <c:f>Sheet1!$E$4:$V$4</c:f>
              <c:strCache>
                <c:ptCount val="18"/>
                <c:pt idx="0">
                  <c:v>1996-97</c:v>
                </c:pt>
                <c:pt idx="1">
                  <c:v>1997-98</c:v>
                </c:pt>
                <c:pt idx="2">
                  <c:v>1998-99</c:v>
                </c:pt>
                <c:pt idx="3">
                  <c:v>1999-00</c:v>
                </c:pt>
                <c:pt idx="4">
                  <c:v>2000-01</c:v>
                </c:pt>
                <c:pt idx="5">
                  <c:v>2001-02</c:v>
                </c:pt>
                <c:pt idx="6">
                  <c:v>2002-03</c:v>
                </c:pt>
                <c:pt idx="7">
                  <c:v>2003-04</c:v>
                </c:pt>
                <c:pt idx="8">
                  <c:v>2004-05</c:v>
                </c:pt>
                <c:pt idx="9">
                  <c:v>2005-06</c:v>
                </c:pt>
                <c:pt idx="10">
                  <c:v>2006-07</c:v>
                </c:pt>
                <c:pt idx="11">
                  <c:v>2007-08</c:v>
                </c:pt>
                <c:pt idx="12">
                  <c:v>2008-09</c:v>
                </c:pt>
                <c:pt idx="13">
                  <c:v>2009-10</c:v>
                </c:pt>
                <c:pt idx="14">
                  <c:v>2010-11</c:v>
                </c:pt>
                <c:pt idx="15">
                  <c:v>2011-12</c:v>
                </c:pt>
                <c:pt idx="16">
                  <c:v>2012-13</c:v>
                </c:pt>
                <c:pt idx="17">
                  <c:v>2013-14</c:v>
                </c:pt>
              </c:strCache>
            </c:strRef>
          </c:cat>
          <c:val>
            <c:numRef>
              <c:f>Sheet1!$E$5:$V$5</c:f>
              <c:numCache>
                <c:formatCode>General</c:formatCode>
                <c:ptCount val="18"/>
              </c:numCache>
            </c:numRef>
          </c:val>
          <c:smooth val="0"/>
        </c:ser>
        <c:ser>
          <c:idx val="1"/>
          <c:order val="1"/>
          <c:spPr>
            <a:ln w="57150">
              <a:solidFill>
                <a:srgbClr val="FF0000"/>
              </a:solidFill>
            </a:ln>
          </c:spPr>
          <c:marker>
            <c:symbol val="none"/>
          </c:marker>
          <c:dLbls>
            <c:dLbl>
              <c:idx val="1"/>
              <c:delete val="1"/>
            </c:dLbl>
            <c:dLbl>
              <c:idx val="2"/>
              <c:delete val="1"/>
            </c:dLbl>
            <c:dLbl>
              <c:idx val="3"/>
              <c:delete val="1"/>
            </c:dLbl>
            <c:dLbl>
              <c:idx val="4"/>
              <c:delete val="1"/>
            </c:dLbl>
            <c:dLbl>
              <c:idx val="5"/>
              <c:delete val="1"/>
            </c:dLbl>
            <c:dLbl>
              <c:idx val="6"/>
              <c:delete val="1"/>
            </c:dLbl>
            <c:dLbl>
              <c:idx val="7"/>
              <c:delete val="1"/>
            </c:dLbl>
            <c:dLbl>
              <c:idx val="9"/>
              <c:delete val="1"/>
            </c:dLbl>
            <c:dLbl>
              <c:idx val="10"/>
              <c:delete val="1"/>
            </c:dLbl>
            <c:dLbl>
              <c:idx val="12"/>
              <c:delete val="1"/>
            </c:dLbl>
            <c:dLbl>
              <c:idx val="13"/>
              <c:delete val="1"/>
            </c:dLbl>
            <c:dLbl>
              <c:idx val="14"/>
              <c:delete val="1"/>
            </c:dLbl>
            <c:dLbl>
              <c:idx val="15"/>
              <c:delete val="1"/>
            </c:dLbl>
            <c:dLbl>
              <c:idx val="16"/>
              <c:layout>
                <c:manualLayout>
                  <c:x val="-6.2916509867621914E-2"/>
                  <c:y val="1.7636929230085547E-2"/>
                </c:manualLayout>
              </c:layout>
              <c:showLegendKey val="0"/>
              <c:showVal val="1"/>
              <c:showCatName val="0"/>
              <c:showSerName val="0"/>
              <c:showPercent val="0"/>
              <c:showBubbleSize val="0"/>
            </c:dLbl>
            <c:dLbl>
              <c:idx val="17"/>
              <c:layout>
                <c:manualLayout>
                  <c:x val="-4.8397315282786083E-3"/>
                  <c:y val="-2.6455393845128319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Sheet1!$E$4:$V$4</c:f>
              <c:strCache>
                <c:ptCount val="18"/>
                <c:pt idx="0">
                  <c:v>1996-97</c:v>
                </c:pt>
                <c:pt idx="1">
                  <c:v>1997-98</c:v>
                </c:pt>
                <c:pt idx="2">
                  <c:v>1998-99</c:v>
                </c:pt>
                <c:pt idx="3">
                  <c:v>1999-00</c:v>
                </c:pt>
                <c:pt idx="4">
                  <c:v>2000-01</c:v>
                </c:pt>
                <c:pt idx="5">
                  <c:v>2001-02</c:v>
                </c:pt>
                <c:pt idx="6">
                  <c:v>2002-03</c:v>
                </c:pt>
                <c:pt idx="7">
                  <c:v>2003-04</c:v>
                </c:pt>
                <c:pt idx="8">
                  <c:v>2004-05</c:v>
                </c:pt>
                <c:pt idx="9">
                  <c:v>2005-06</c:v>
                </c:pt>
                <c:pt idx="10">
                  <c:v>2006-07</c:v>
                </c:pt>
                <c:pt idx="11">
                  <c:v>2007-08</c:v>
                </c:pt>
                <c:pt idx="12">
                  <c:v>2008-09</c:v>
                </c:pt>
                <c:pt idx="13">
                  <c:v>2009-10</c:v>
                </c:pt>
                <c:pt idx="14">
                  <c:v>2010-11</c:v>
                </c:pt>
                <c:pt idx="15">
                  <c:v>2011-12</c:v>
                </c:pt>
                <c:pt idx="16">
                  <c:v>2012-13</c:v>
                </c:pt>
                <c:pt idx="17">
                  <c:v>2013-14</c:v>
                </c:pt>
              </c:strCache>
            </c:strRef>
          </c:cat>
          <c:val>
            <c:numRef>
              <c:f>Sheet1!$E$6:$V$6</c:f>
              <c:numCache>
                <c:formatCode>General</c:formatCode>
                <c:ptCount val="18"/>
                <c:pt idx="0">
                  <c:v>20696</c:v>
                </c:pt>
                <c:pt idx="1">
                  <c:v>22587</c:v>
                </c:pt>
                <c:pt idx="2">
                  <c:v>20657</c:v>
                </c:pt>
                <c:pt idx="3">
                  <c:v>23107</c:v>
                </c:pt>
                <c:pt idx="4">
                  <c:v>22111</c:v>
                </c:pt>
                <c:pt idx="5">
                  <c:v>22571</c:v>
                </c:pt>
                <c:pt idx="6">
                  <c:v>22747</c:v>
                </c:pt>
                <c:pt idx="7">
                  <c:v>23822</c:v>
                </c:pt>
                <c:pt idx="8">
                  <c:v>26468</c:v>
                </c:pt>
                <c:pt idx="9">
                  <c:v>24947</c:v>
                </c:pt>
                <c:pt idx="10">
                  <c:v>24264</c:v>
                </c:pt>
                <c:pt idx="11">
                  <c:v>25787</c:v>
                </c:pt>
                <c:pt idx="12">
                  <c:v>20954</c:v>
                </c:pt>
                <c:pt idx="13">
                  <c:v>17111</c:v>
                </c:pt>
                <c:pt idx="14">
                  <c:v>16382</c:v>
                </c:pt>
                <c:pt idx="15">
                  <c:v>15959</c:v>
                </c:pt>
                <c:pt idx="16">
                  <c:v>14054</c:v>
                </c:pt>
                <c:pt idx="17">
                  <c:v>14737</c:v>
                </c:pt>
              </c:numCache>
            </c:numRef>
          </c:val>
          <c:smooth val="0"/>
        </c:ser>
        <c:dLbls>
          <c:showLegendKey val="0"/>
          <c:showVal val="0"/>
          <c:showCatName val="0"/>
          <c:showSerName val="0"/>
          <c:showPercent val="0"/>
          <c:showBubbleSize val="0"/>
        </c:dLbls>
        <c:marker val="1"/>
        <c:smooth val="0"/>
        <c:axId val="38230272"/>
        <c:axId val="38240256"/>
      </c:lineChart>
      <c:catAx>
        <c:axId val="38230272"/>
        <c:scaling>
          <c:orientation val="minMax"/>
        </c:scaling>
        <c:delete val="0"/>
        <c:axPos val="b"/>
        <c:majorTickMark val="none"/>
        <c:minorTickMark val="none"/>
        <c:tickLblPos val="nextTo"/>
        <c:txPr>
          <a:bodyPr/>
          <a:lstStyle/>
          <a:p>
            <a:pPr>
              <a:defRPr>
                <a:solidFill>
                  <a:srgbClr val="FF0000"/>
                </a:solidFill>
              </a:defRPr>
            </a:pPr>
            <a:endParaRPr lang="en-US"/>
          </a:p>
        </c:txPr>
        <c:crossAx val="38240256"/>
        <c:crosses val="autoZero"/>
        <c:auto val="1"/>
        <c:lblAlgn val="ctr"/>
        <c:lblOffset val="100"/>
        <c:noMultiLvlLbl val="0"/>
      </c:catAx>
      <c:valAx>
        <c:axId val="38240256"/>
        <c:scaling>
          <c:orientation val="minMax"/>
          <c:min val="10000"/>
        </c:scaling>
        <c:delete val="0"/>
        <c:axPos val="l"/>
        <c:majorGridlines>
          <c:spPr>
            <a:ln>
              <a:solidFill>
                <a:sysClr val="window" lastClr="FFFFFF">
                  <a:lumMod val="75000"/>
                </a:sysClr>
              </a:solidFill>
            </a:ln>
          </c:spPr>
        </c:majorGridlines>
        <c:numFmt formatCode="General" sourceLinked="1"/>
        <c:majorTickMark val="none"/>
        <c:minorTickMark val="none"/>
        <c:tickLblPos val="nextTo"/>
        <c:txPr>
          <a:bodyPr/>
          <a:lstStyle/>
          <a:p>
            <a:pPr>
              <a:defRPr>
                <a:solidFill>
                  <a:srgbClr val="FF0000"/>
                </a:solidFill>
              </a:defRPr>
            </a:pPr>
            <a:endParaRPr lang="en-US"/>
          </a:p>
        </c:txPr>
        <c:crossAx val="38230272"/>
        <c:crosses val="autoZero"/>
        <c:crossBetween val="between"/>
      </c:valAx>
      <c:spPr>
        <a:ln>
          <a:solidFill>
            <a:sysClr val="window" lastClr="FFFFFF">
              <a:lumMod val="75000"/>
            </a:sysClr>
          </a:solidFill>
        </a:ln>
      </c:spPr>
    </c:plotArea>
    <c:plotVisOnly val="1"/>
    <c:dispBlanksAs val="gap"/>
    <c:showDLblsOverMax val="0"/>
  </c:chart>
  <c:spPr>
    <a:solidFill>
      <a:sysClr val="window" lastClr="FFFFFF"/>
    </a:solidFill>
    <a:ln>
      <a:noFill/>
    </a:ln>
  </c:sp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D743E481-BB7C-4948-8A7C-07F258B7EB69}" type="datetimeFigureOut">
              <a:rPr lang="en-GB" smtClean="0"/>
              <a:t>08/06/2015</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C634135B-C470-4D92-94D6-E68E0646AC58}" type="slidenum">
              <a:rPr lang="en-GB" smtClean="0"/>
              <a:t>‹#›</a:t>
            </a:fld>
            <a:endParaRPr lang="en-GB"/>
          </a:p>
        </p:txBody>
      </p:sp>
    </p:spTree>
    <p:extLst>
      <p:ext uri="{BB962C8B-B14F-4D97-AF65-F5344CB8AC3E}">
        <p14:creationId xmlns:p14="http://schemas.microsoft.com/office/powerpoint/2010/main" val="28282809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253F152-184D-4EEC-A68D-771CBBBD9B09}" type="datetimeFigureOut">
              <a:rPr lang="en-GB" smtClean="0"/>
              <a:t>08/06/2015</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3A351F5-4753-479F-A3BC-54AF31422048}" type="slidenum">
              <a:rPr lang="en-GB" smtClean="0"/>
              <a:t>‹#›</a:t>
            </a:fld>
            <a:endParaRPr lang="en-GB"/>
          </a:p>
        </p:txBody>
      </p:sp>
    </p:spTree>
    <p:extLst>
      <p:ext uri="{BB962C8B-B14F-4D97-AF65-F5344CB8AC3E}">
        <p14:creationId xmlns:p14="http://schemas.microsoft.com/office/powerpoint/2010/main" val="3360556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3A351F5-4753-479F-A3BC-54AF31422048}" type="slidenum">
              <a:rPr lang="en-GB" smtClean="0"/>
              <a:t>1</a:t>
            </a:fld>
            <a:endParaRPr lang="en-GB"/>
          </a:p>
        </p:txBody>
      </p:sp>
    </p:spTree>
    <p:extLst>
      <p:ext uri="{BB962C8B-B14F-4D97-AF65-F5344CB8AC3E}">
        <p14:creationId xmlns:p14="http://schemas.microsoft.com/office/powerpoint/2010/main" val="1073559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3A351F5-4753-479F-A3BC-54AF31422048}" type="slidenum">
              <a:rPr lang="en-GB" smtClean="0"/>
              <a:t>2</a:t>
            </a:fld>
            <a:endParaRPr lang="en-GB"/>
          </a:p>
        </p:txBody>
      </p:sp>
    </p:spTree>
    <p:extLst>
      <p:ext uri="{BB962C8B-B14F-4D97-AF65-F5344CB8AC3E}">
        <p14:creationId xmlns:p14="http://schemas.microsoft.com/office/powerpoint/2010/main" val="1045045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06549" y="4747295"/>
            <a:ext cx="5438140" cy="4466987"/>
          </a:xfrm>
        </p:spPr>
        <p:txBody>
          <a:bodyPr/>
          <a:lstStyle/>
          <a:p>
            <a:endParaRPr lang="en-GB" dirty="0"/>
          </a:p>
        </p:txBody>
      </p:sp>
      <p:sp>
        <p:nvSpPr>
          <p:cNvPr id="4" name="Slide Number Placeholder 3"/>
          <p:cNvSpPr>
            <a:spLocks noGrp="1"/>
          </p:cNvSpPr>
          <p:nvPr>
            <p:ph type="sldNum" sz="quarter" idx="10"/>
          </p:nvPr>
        </p:nvSpPr>
        <p:spPr/>
        <p:txBody>
          <a:bodyPr/>
          <a:lstStyle/>
          <a:p>
            <a:fld id="{B3A351F5-4753-479F-A3BC-54AF31422048}" type="slidenum">
              <a:rPr lang="en-GB" smtClean="0"/>
              <a:t>3</a:t>
            </a:fld>
            <a:endParaRPr lang="en-GB"/>
          </a:p>
        </p:txBody>
      </p:sp>
    </p:spTree>
    <p:extLst>
      <p:ext uri="{BB962C8B-B14F-4D97-AF65-F5344CB8AC3E}">
        <p14:creationId xmlns:p14="http://schemas.microsoft.com/office/powerpoint/2010/main" val="2623878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p>
        </p:txBody>
      </p:sp>
      <p:sp>
        <p:nvSpPr>
          <p:cNvPr id="4" name="Slide Number Placeholder 3"/>
          <p:cNvSpPr>
            <a:spLocks noGrp="1"/>
          </p:cNvSpPr>
          <p:nvPr>
            <p:ph type="sldNum" sz="quarter" idx="10"/>
          </p:nvPr>
        </p:nvSpPr>
        <p:spPr/>
        <p:txBody>
          <a:bodyPr/>
          <a:lstStyle/>
          <a:p>
            <a:fld id="{B3A351F5-4753-479F-A3BC-54AF31422048}" type="slidenum">
              <a:rPr lang="en-GB" smtClean="0"/>
              <a:t>4</a:t>
            </a:fld>
            <a:endParaRPr lang="en-GB"/>
          </a:p>
        </p:txBody>
      </p:sp>
    </p:spTree>
    <p:extLst>
      <p:ext uri="{BB962C8B-B14F-4D97-AF65-F5344CB8AC3E}">
        <p14:creationId xmlns:p14="http://schemas.microsoft.com/office/powerpoint/2010/main" val="2243958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p>
        </p:txBody>
      </p:sp>
      <p:sp>
        <p:nvSpPr>
          <p:cNvPr id="4" name="Slide Number Placeholder 3"/>
          <p:cNvSpPr>
            <a:spLocks noGrp="1"/>
          </p:cNvSpPr>
          <p:nvPr>
            <p:ph type="sldNum" sz="quarter" idx="10"/>
          </p:nvPr>
        </p:nvSpPr>
        <p:spPr/>
        <p:txBody>
          <a:bodyPr/>
          <a:lstStyle/>
          <a:p>
            <a:fld id="{B3A351F5-4753-479F-A3BC-54AF31422048}" type="slidenum">
              <a:rPr lang="en-GB" smtClean="0"/>
              <a:t>5</a:t>
            </a:fld>
            <a:endParaRPr lang="en-GB"/>
          </a:p>
        </p:txBody>
      </p:sp>
    </p:spTree>
    <p:extLst>
      <p:ext uri="{BB962C8B-B14F-4D97-AF65-F5344CB8AC3E}">
        <p14:creationId xmlns:p14="http://schemas.microsoft.com/office/powerpoint/2010/main" val="1780498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p>
        </p:txBody>
      </p:sp>
      <p:sp>
        <p:nvSpPr>
          <p:cNvPr id="4" name="Slide Number Placeholder 3"/>
          <p:cNvSpPr>
            <a:spLocks noGrp="1"/>
          </p:cNvSpPr>
          <p:nvPr>
            <p:ph type="sldNum" sz="quarter" idx="10"/>
          </p:nvPr>
        </p:nvSpPr>
        <p:spPr/>
        <p:txBody>
          <a:bodyPr/>
          <a:lstStyle/>
          <a:p>
            <a:fld id="{B3A351F5-4753-479F-A3BC-54AF31422048}" type="slidenum">
              <a:rPr lang="en-GB" smtClean="0"/>
              <a:t>6</a:t>
            </a:fld>
            <a:endParaRPr lang="en-GB"/>
          </a:p>
        </p:txBody>
      </p:sp>
    </p:spTree>
    <p:extLst>
      <p:ext uri="{BB962C8B-B14F-4D97-AF65-F5344CB8AC3E}">
        <p14:creationId xmlns:p14="http://schemas.microsoft.com/office/powerpoint/2010/main" val="2668472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p>
        </p:txBody>
      </p:sp>
      <p:sp>
        <p:nvSpPr>
          <p:cNvPr id="4" name="Slide Number Placeholder 3"/>
          <p:cNvSpPr>
            <a:spLocks noGrp="1"/>
          </p:cNvSpPr>
          <p:nvPr>
            <p:ph type="sldNum" sz="quarter" idx="10"/>
          </p:nvPr>
        </p:nvSpPr>
        <p:spPr/>
        <p:txBody>
          <a:bodyPr/>
          <a:lstStyle/>
          <a:p>
            <a:fld id="{B3A351F5-4753-479F-A3BC-54AF31422048}" type="slidenum">
              <a:rPr lang="en-GB" smtClean="0"/>
              <a:t>7</a:t>
            </a:fld>
            <a:endParaRPr lang="en-GB"/>
          </a:p>
        </p:txBody>
      </p:sp>
    </p:spTree>
    <p:extLst>
      <p:ext uri="{BB962C8B-B14F-4D97-AF65-F5344CB8AC3E}">
        <p14:creationId xmlns:p14="http://schemas.microsoft.com/office/powerpoint/2010/main" val="3466282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6603" y="4650634"/>
            <a:ext cx="5438140" cy="4924785"/>
          </a:xfrm>
        </p:spPr>
        <p:txBody>
          <a:bodyPr/>
          <a:lstStyle/>
          <a:p>
            <a:endParaRPr lang="en-GB" sz="1600" dirty="0"/>
          </a:p>
        </p:txBody>
      </p:sp>
      <p:sp>
        <p:nvSpPr>
          <p:cNvPr id="4" name="Slide Number Placeholder 3"/>
          <p:cNvSpPr>
            <a:spLocks noGrp="1"/>
          </p:cNvSpPr>
          <p:nvPr>
            <p:ph type="sldNum" sz="quarter" idx="10"/>
          </p:nvPr>
        </p:nvSpPr>
        <p:spPr/>
        <p:txBody>
          <a:bodyPr/>
          <a:lstStyle/>
          <a:p>
            <a:fld id="{B3A351F5-4753-479F-A3BC-54AF31422048}" type="slidenum">
              <a:rPr lang="en-GB" smtClean="0"/>
              <a:t>8</a:t>
            </a:fld>
            <a:endParaRPr lang="en-GB"/>
          </a:p>
        </p:txBody>
      </p:sp>
    </p:spTree>
    <p:extLst>
      <p:ext uri="{BB962C8B-B14F-4D97-AF65-F5344CB8AC3E}">
        <p14:creationId xmlns:p14="http://schemas.microsoft.com/office/powerpoint/2010/main" val="745728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744538"/>
            <a:ext cx="4305300" cy="2420937"/>
          </a:xfrm>
        </p:spPr>
      </p:sp>
      <p:sp>
        <p:nvSpPr>
          <p:cNvPr id="3" name="Notes Placeholder 2"/>
          <p:cNvSpPr>
            <a:spLocks noGrp="1"/>
          </p:cNvSpPr>
          <p:nvPr>
            <p:ph type="body" idx="1"/>
          </p:nvPr>
        </p:nvSpPr>
        <p:spPr>
          <a:xfrm>
            <a:off x="329730" y="3399895"/>
            <a:ext cx="6280964" cy="6253695"/>
          </a:xfrm>
        </p:spPr>
        <p:txBody>
          <a:bodyPr/>
          <a:lstStyle/>
          <a:p>
            <a:endParaRPr lang="en-GB" dirty="0"/>
          </a:p>
        </p:txBody>
      </p:sp>
      <p:sp>
        <p:nvSpPr>
          <p:cNvPr id="4" name="Slide Number Placeholder 3"/>
          <p:cNvSpPr>
            <a:spLocks noGrp="1"/>
          </p:cNvSpPr>
          <p:nvPr>
            <p:ph type="sldNum" sz="quarter" idx="10"/>
          </p:nvPr>
        </p:nvSpPr>
        <p:spPr/>
        <p:txBody>
          <a:bodyPr/>
          <a:lstStyle/>
          <a:p>
            <a:fld id="{B3A351F5-4753-479F-A3BC-54AF31422048}" type="slidenum">
              <a:rPr lang="en-GB" smtClean="0"/>
              <a:t>9</a:t>
            </a:fld>
            <a:endParaRPr lang="en-GB" dirty="0"/>
          </a:p>
        </p:txBody>
      </p:sp>
    </p:spTree>
    <p:extLst>
      <p:ext uri="{BB962C8B-B14F-4D97-AF65-F5344CB8AC3E}">
        <p14:creationId xmlns:p14="http://schemas.microsoft.com/office/powerpoint/2010/main" val="2980689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22573" y="4891311"/>
            <a:ext cx="5438140" cy="4466987"/>
          </a:xfrm>
        </p:spPr>
        <p:txBody>
          <a:bodyPr/>
          <a:lstStyle/>
          <a:p>
            <a:endParaRPr lang="en-GB" sz="1600" dirty="0"/>
          </a:p>
        </p:txBody>
      </p:sp>
      <p:sp>
        <p:nvSpPr>
          <p:cNvPr id="4" name="Slide Number Placeholder 3"/>
          <p:cNvSpPr>
            <a:spLocks noGrp="1"/>
          </p:cNvSpPr>
          <p:nvPr>
            <p:ph type="sldNum" sz="quarter" idx="10"/>
          </p:nvPr>
        </p:nvSpPr>
        <p:spPr/>
        <p:txBody>
          <a:bodyPr/>
          <a:lstStyle/>
          <a:p>
            <a:fld id="{B3A351F5-4753-479F-A3BC-54AF31422048}" type="slidenum">
              <a:rPr lang="en-GB" smtClean="0"/>
              <a:t>10</a:t>
            </a:fld>
            <a:endParaRPr lang="en-GB"/>
          </a:p>
        </p:txBody>
      </p:sp>
    </p:spTree>
    <p:extLst>
      <p:ext uri="{BB962C8B-B14F-4D97-AF65-F5344CB8AC3E}">
        <p14:creationId xmlns:p14="http://schemas.microsoft.com/office/powerpoint/2010/main" val="2778781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8225" y="744538"/>
            <a:ext cx="4721225" cy="2655887"/>
          </a:xfrm>
        </p:spPr>
      </p:sp>
      <p:sp>
        <p:nvSpPr>
          <p:cNvPr id="3" name="Notes Placeholder 2"/>
          <p:cNvSpPr>
            <a:spLocks noGrp="1"/>
          </p:cNvSpPr>
          <p:nvPr>
            <p:ph type="body" idx="1"/>
          </p:nvPr>
        </p:nvSpPr>
        <p:spPr>
          <a:xfrm>
            <a:off x="401105" y="3712580"/>
            <a:ext cx="5995466" cy="6097353"/>
          </a:xfrm>
        </p:spPr>
        <p:txBody>
          <a:bodyPr/>
          <a:lstStyle/>
          <a:p>
            <a:endParaRPr lang="en-GB" dirty="0"/>
          </a:p>
        </p:txBody>
      </p:sp>
      <p:sp>
        <p:nvSpPr>
          <p:cNvPr id="4" name="Slide Number Placeholder 3"/>
          <p:cNvSpPr>
            <a:spLocks noGrp="1"/>
          </p:cNvSpPr>
          <p:nvPr>
            <p:ph type="sldNum" sz="quarter" idx="10"/>
          </p:nvPr>
        </p:nvSpPr>
        <p:spPr/>
        <p:txBody>
          <a:bodyPr/>
          <a:lstStyle/>
          <a:p>
            <a:fld id="{B3A351F5-4753-479F-A3BC-54AF31422048}" type="slidenum">
              <a:rPr lang="en-GB" smtClean="0"/>
              <a:t>11</a:t>
            </a:fld>
            <a:endParaRPr lang="en-GB" dirty="0"/>
          </a:p>
        </p:txBody>
      </p:sp>
    </p:spTree>
    <p:extLst>
      <p:ext uri="{BB962C8B-B14F-4D97-AF65-F5344CB8AC3E}">
        <p14:creationId xmlns:p14="http://schemas.microsoft.com/office/powerpoint/2010/main" val="1047573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7475" y="744538"/>
            <a:ext cx="4022725" cy="2263775"/>
          </a:xfrm>
        </p:spPr>
      </p:sp>
      <p:sp>
        <p:nvSpPr>
          <p:cNvPr id="3" name="Notes Placeholder 2"/>
          <p:cNvSpPr>
            <a:spLocks noGrp="1"/>
          </p:cNvSpPr>
          <p:nvPr>
            <p:ph type="body" idx="1"/>
          </p:nvPr>
        </p:nvSpPr>
        <p:spPr>
          <a:xfrm>
            <a:off x="329730" y="3165382"/>
            <a:ext cx="6066841" cy="6331866"/>
          </a:xfrm>
        </p:spPr>
        <p:txBody>
          <a:bodyPr/>
          <a:lstStyle/>
          <a:p>
            <a:endParaRPr lang="en-GB" dirty="0"/>
          </a:p>
        </p:txBody>
      </p:sp>
      <p:sp>
        <p:nvSpPr>
          <p:cNvPr id="4" name="Slide Number Placeholder 3"/>
          <p:cNvSpPr>
            <a:spLocks noGrp="1"/>
          </p:cNvSpPr>
          <p:nvPr>
            <p:ph type="sldNum" sz="quarter" idx="10"/>
          </p:nvPr>
        </p:nvSpPr>
        <p:spPr/>
        <p:txBody>
          <a:bodyPr/>
          <a:lstStyle/>
          <a:p>
            <a:fld id="{B3A351F5-4753-479F-A3BC-54AF31422048}" type="slidenum">
              <a:rPr lang="en-GB" smtClean="0"/>
              <a:t>12</a:t>
            </a:fld>
            <a:endParaRPr lang="en-GB" dirty="0"/>
          </a:p>
        </p:txBody>
      </p:sp>
    </p:spTree>
    <p:extLst>
      <p:ext uri="{BB962C8B-B14F-4D97-AF65-F5344CB8AC3E}">
        <p14:creationId xmlns:p14="http://schemas.microsoft.com/office/powerpoint/2010/main" val="3566534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15153"/>
            <a:ext cx="5438140" cy="4860266"/>
          </a:xfrm>
        </p:spPr>
        <p:txBody>
          <a:bodyPr/>
          <a:lstStyle/>
          <a:p>
            <a:endParaRPr lang="en-GB" dirty="0"/>
          </a:p>
        </p:txBody>
      </p:sp>
      <p:sp>
        <p:nvSpPr>
          <p:cNvPr id="4" name="Slide Number Placeholder 3"/>
          <p:cNvSpPr>
            <a:spLocks noGrp="1"/>
          </p:cNvSpPr>
          <p:nvPr>
            <p:ph type="sldNum" sz="quarter" idx="10"/>
          </p:nvPr>
        </p:nvSpPr>
        <p:spPr/>
        <p:txBody>
          <a:bodyPr/>
          <a:lstStyle/>
          <a:p>
            <a:fld id="{B3A351F5-4753-479F-A3BC-54AF31422048}" type="slidenum">
              <a:rPr lang="en-GB" smtClean="0"/>
              <a:t>13</a:t>
            </a:fld>
            <a:endParaRPr lang="en-GB"/>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3098" y="1132931"/>
            <a:ext cx="1855740" cy="2850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6988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3A351F5-4753-479F-A3BC-54AF31422048}" type="slidenum">
              <a:rPr lang="en-GB" smtClean="0"/>
              <a:t>14</a:t>
            </a:fld>
            <a:endParaRPr lang="en-GB"/>
          </a:p>
        </p:txBody>
      </p:sp>
    </p:spTree>
    <p:extLst>
      <p:ext uri="{BB962C8B-B14F-4D97-AF65-F5344CB8AC3E}">
        <p14:creationId xmlns:p14="http://schemas.microsoft.com/office/powerpoint/2010/main" val="3330011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6038" y="744538"/>
            <a:ext cx="4165600" cy="2343150"/>
          </a:xfrm>
        </p:spPr>
      </p:sp>
      <p:sp>
        <p:nvSpPr>
          <p:cNvPr id="3" name="Notes Placeholder 2"/>
          <p:cNvSpPr>
            <a:spLocks noGrp="1"/>
          </p:cNvSpPr>
          <p:nvPr>
            <p:ph type="body" idx="1"/>
          </p:nvPr>
        </p:nvSpPr>
        <p:spPr>
          <a:xfrm>
            <a:off x="679768" y="3165382"/>
            <a:ext cx="5438140" cy="6016758"/>
          </a:xfrm>
        </p:spPr>
        <p:txBody>
          <a:bodyPr/>
          <a:lstStyle/>
          <a:p>
            <a:endParaRPr lang="en-GB" dirty="0"/>
          </a:p>
        </p:txBody>
      </p:sp>
      <p:sp>
        <p:nvSpPr>
          <p:cNvPr id="4" name="Slide Number Placeholder 3"/>
          <p:cNvSpPr>
            <a:spLocks noGrp="1"/>
          </p:cNvSpPr>
          <p:nvPr>
            <p:ph type="sldNum" sz="quarter" idx="10"/>
          </p:nvPr>
        </p:nvSpPr>
        <p:spPr/>
        <p:txBody>
          <a:bodyPr/>
          <a:lstStyle/>
          <a:p>
            <a:fld id="{B3A351F5-4753-479F-A3BC-54AF31422048}" type="slidenum">
              <a:rPr lang="en-GB" smtClean="0"/>
              <a:t>15</a:t>
            </a:fld>
            <a:endParaRPr lang="en-GB"/>
          </a:p>
        </p:txBody>
      </p:sp>
    </p:spTree>
    <p:extLst>
      <p:ext uri="{BB962C8B-B14F-4D97-AF65-F5344CB8AC3E}">
        <p14:creationId xmlns:p14="http://schemas.microsoft.com/office/powerpoint/2010/main" val="3840495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7925" y="744538"/>
            <a:ext cx="4441825" cy="2498725"/>
          </a:xfrm>
        </p:spPr>
      </p:sp>
      <p:sp>
        <p:nvSpPr>
          <p:cNvPr id="3" name="Notes Placeholder 2"/>
          <p:cNvSpPr>
            <a:spLocks noGrp="1"/>
          </p:cNvSpPr>
          <p:nvPr>
            <p:ph type="body" idx="1"/>
          </p:nvPr>
        </p:nvSpPr>
        <p:spPr>
          <a:xfrm>
            <a:off x="679768" y="3634409"/>
            <a:ext cx="5438140" cy="6019182"/>
          </a:xfrm>
        </p:spPr>
        <p:txBody>
          <a:bodyPr/>
          <a:lstStyle/>
          <a:p>
            <a:endParaRPr lang="en-GB" dirty="0"/>
          </a:p>
        </p:txBody>
      </p:sp>
      <p:sp>
        <p:nvSpPr>
          <p:cNvPr id="4" name="Slide Number Placeholder 3"/>
          <p:cNvSpPr>
            <a:spLocks noGrp="1"/>
          </p:cNvSpPr>
          <p:nvPr>
            <p:ph type="sldNum" sz="quarter" idx="10"/>
          </p:nvPr>
        </p:nvSpPr>
        <p:spPr/>
        <p:txBody>
          <a:bodyPr/>
          <a:lstStyle/>
          <a:p>
            <a:fld id="{B3A351F5-4753-479F-A3BC-54AF31422048}" type="slidenum">
              <a:rPr lang="en-GB" smtClean="0"/>
              <a:t>16</a:t>
            </a:fld>
            <a:endParaRPr lang="en-GB" dirty="0"/>
          </a:p>
        </p:txBody>
      </p:sp>
    </p:spTree>
    <p:extLst>
      <p:ext uri="{BB962C8B-B14F-4D97-AF65-F5344CB8AC3E}">
        <p14:creationId xmlns:p14="http://schemas.microsoft.com/office/powerpoint/2010/main" val="3840495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dirty="0"/>
          </a:p>
        </p:txBody>
      </p:sp>
      <p:sp>
        <p:nvSpPr>
          <p:cNvPr id="4" name="Slide Number Placeholder 3"/>
          <p:cNvSpPr>
            <a:spLocks noGrp="1"/>
          </p:cNvSpPr>
          <p:nvPr>
            <p:ph type="sldNum" sz="quarter" idx="10"/>
          </p:nvPr>
        </p:nvSpPr>
        <p:spPr/>
        <p:txBody>
          <a:bodyPr/>
          <a:lstStyle/>
          <a:p>
            <a:fld id="{B3A351F5-4753-479F-A3BC-54AF31422048}" type="slidenum">
              <a:rPr lang="en-GB" smtClean="0"/>
              <a:t>17</a:t>
            </a:fld>
            <a:endParaRPr lang="en-GB"/>
          </a:p>
        </p:txBody>
      </p:sp>
    </p:spTree>
    <p:extLst>
      <p:ext uri="{BB962C8B-B14F-4D97-AF65-F5344CB8AC3E}">
        <p14:creationId xmlns:p14="http://schemas.microsoft.com/office/powerpoint/2010/main" val="1304237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p>
        </p:txBody>
      </p:sp>
      <p:sp>
        <p:nvSpPr>
          <p:cNvPr id="4" name="Slide Number Placeholder 3"/>
          <p:cNvSpPr>
            <a:spLocks noGrp="1"/>
          </p:cNvSpPr>
          <p:nvPr>
            <p:ph type="sldNum" sz="quarter" idx="10"/>
          </p:nvPr>
        </p:nvSpPr>
        <p:spPr/>
        <p:txBody>
          <a:bodyPr/>
          <a:lstStyle/>
          <a:p>
            <a:fld id="{B3A351F5-4753-479F-A3BC-54AF31422048}" type="slidenum">
              <a:rPr lang="en-GB" smtClean="0"/>
              <a:t>18</a:t>
            </a:fld>
            <a:endParaRPr lang="en-GB"/>
          </a:p>
        </p:txBody>
      </p:sp>
    </p:spTree>
    <p:extLst>
      <p:ext uri="{BB962C8B-B14F-4D97-AF65-F5344CB8AC3E}">
        <p14:creationId xmlns:p14="http://schemas.microsoft.com/office/powerpoint/2010/main" val="3875632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Brick)">
    <p:spTree>
      <p:nvGrpSpPr>
        <p:cNvPr id="1" name=""/>
        <p:cNvGrpSpPr/>
        <p:nvPr/>
      </p:nvGrpSpPr>
      <p:grpSpPr>
        <a:xfrm>
          <a:off x="0" y="0"/>
          <a:ext cx="0" cy="0"/>
          <a:chOff x="0" y="0"/>
          <a:chExt cx="0" cy="0"/>
        </a:xfrm>
      </p:grpSpPr>
      <p:pic>
        <p:nvPicPr>
          <p:cNvPr id="1027" name="Picture 3" descr="H:\MEMBER SERVICES\EVENTS\2015\REGIONAL ROADSHOWS\PowerPoint Resources\HFS ACTIVITY REPORT 2014 PHOTOS\Hero\Building the Rented Sector\Gerry More.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5657"/>
          <a:stretch/>
        </p:blipFill>
        <p:spPr bwMode="auto">
          <a:xfrm>
            <a:off x="971550" y="-1905"/>
            <a:ext cx="8172450" cy="514540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userDrawn="1"/>
        </p:nvSpPr>
        <p:spPr>
          <a:xfrm>
            <a:off x="-1" y="0"/>
            <a:ext cx="7956377" cy="51435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6737299 w 9144000"/>
              <a:gd name="connsiteY2" fmla="*/ 5143500 h 5143500"/>
              <a:gd name="connsiteX3" fmla="*/ 0 w 9144000"/>
              <a:gd name="connsiteY3" fmla="*/ 5143500 h 5143500"/>
              <a:gd name="connsiteX4" fmla="*/ 0 w 9144000"/>
              <a:gd name="connsiteY4" fmla="*/ 0 h 5143500"/>
              <a:gd name="connsiteX0" fmla="*/ 0 w 8891081"/>
              <a:gd name="connsiteY0" fmla="*/ 0 h 5143500"/>
              <a:gd name="connsiteX1" fmla="*/ 8891081 w 8891081"/>
              <a:gd name="connsiteY1" fmla="*/ 0 h 5143500"/>
              <a:gd name="connsiteX2" fmla="*/ 6737299 w 8891081"/>
              <a:gd name="connsiteY2" fmla="*/ 5143500 h 5143500"/>
              <a:gd name="connsiteX3" fmla="*/ 0 w 8891081"/>
              <a:gd name="connsiteY3" fmla="*/ 5143500 h 5143500"/>
              <a:gd name="connsiteX4" fmla="*/ 0 w 8891081"/>
              <a:gd name="connsiteY4" fmla="*/ 0 h 5143500"/>
              <a:gd name="connsiteX0" fmla="*/ 0 w 8073081"/>
              <a:gd name="connsiteY0" fmla="*/ 0 h 5143500"/>
              <a:gd name="connsiteX1" fmla="*/ 8073081 w 8073081"/>
              <a:gd name="connsiteY1" fmla="*/ 8626 h 5143500"/>
              <a:gd name="connsiteX2" fmla="*/ 6737299 w 8073081"/>
              <a:gd name="connsiteY2" fmla="*/ 5143500 h 5143500"/>
              <a:gd name="connsiteX3" fmla="*/ 0 w 8073081"/>
              <a:gd name="connsiteY3" fmla="*/ 5143500 h 5143500"/>
              <a:gd name="connsiteX4" fmla="*/ 0 w 8073081"/>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081" h="5143500">
                <a:moveTo>
                  <a:pt x="0" y="0"/>
                </a:moveTo>
                <a:lnTo>
                  <a:pt x="8073081" y="8626"/>
                </a:lnTo>
                <a:lnTo>
                  <a:pt x="6737299" y="5143500"/>
                </a:lnTo>
                <a:lnTo>
                  <a:pt x="0" y="5143500"/>
                </a:lnTo>
                <a:lnTo>
                  <a:pt x="0" y="0"/>
                </a:lnTo>
                <a:close/>
              </a:path>
            </a:pathLst>
          </a:custGeom>
          <a:pattFill prst="ltUpDiag">
            <a:fgClr>
              <a:schemeClr val="bg1">
                <a:lumMod val="95000"/>
              </a:schemeClr>
            </a:fgClr>
            <a:bgClr>
              <a:schemeClr val="bg1"/>
            </a:bgClr>
          </a:pattFill>
          <a:ln>
            <a:noFill/>
          </a:ln>
          <a:effectLst>
            <a:outerShdw blurRad="330200" dist="139700" dir="2700000" sx="105000" sy="105000" algn="tl" rotWithShape="0">
              <a:schemeClr val="accent4">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hasCustomPrompt="1"/>
          </p:nvPr>
        </p:nvSpPr>
        <p:spPr>
          <a:xfrm>
            <a:off x="899592" y="483171"/>
            <a:ext cx="5040610" cy="2160587"/>
          </a:xfrm>
        </p:spPr>
        <p:txBody>
          <a:bodyPr>
            <a:noAutofit/>
          </a:bodyPr>
          <a:lstStyle>
            <a:lvl1pPr>
              <a:lnSpc>
                <a:spcPts val="4300"/>
              </a:lnSpc>
              <a:defRPr sz="5400" b="1" spc="-300" baseline="0">
                <a:ln>
                  <a:solidFill>
                    <a:schemeClr val="bg1">
                      <a:lumMod val="65000"/>
                    </a:schemeClr>
                  </a:solidFill>
                </a:ln>
                <a:solidFill>
                  <a:schemeClr val="bg1">
                    <a:lumMod val="65000"/>
                  </a:schemeClr>
                </a:solidFill>
                <a:effectLst>
                  <a:innerShdw blurRad="63500" dist="50800" dir="16200000">
                    <a:prstClr val="black">
                      <a:alpha val="50000"/>
                    </a:prstClr>
                  </a:innerShdw>
                </a:effectLst>
              </a:defRPr>
            </a:lvl1pPr>
          </a:lstStyle>
          <a:p>
            <a:r>
              <a:rPr lang="en-US" dirty="0" smtClean="0"/>
              <a:t>FOUNDATIONS FOR THE FUTURE</a:t>
            </a:r>
            <a:endParaRPr lang="en-GB" dirty="0"/>
          </a:p>
        </p:txBody>
      </p:sp>
      <p:sp>
        <p:nvSpPr>
          <p:cNvPr id="3" name="Subtitle 2"/>
          <p:cNvSpPr>
            <a:spLocks noGrp="1"/>
          </p:cNvSpPr>
          <p:nvPr>
            <p:ph type="subTitle" idx="1" hasCustomPrompt="1"/>
          </p:nvPr>
        </p:nvSpPr>
        <p:spPr>
          <a:xfrm>
            <a:off x="971550" y="3417888"/>
            <a:ext cx="5040610" cy="1314450"/>
          </a:xfrm>
        </p:spPr>
        <p:txBody>
          <a:bodyPr anchor="b">
            <a:normAutofit/>
          </a:bodyPr>
          <a:lstStyle>
            <a:lvl1pPr marL="0" indent="0" algn="l">
              <a:buNone/>
              <a:defRPr sz="2800" b="1">
                <a:solidFill>
                  <a:schemeClr val="bg1">
                    <a:lumMod val="65000"/>
                  </a:schemeClr>
                </a:solidFill>
                <a:effectLst>
                  <a:innerShdw blurRad="63500" dist="50800" dir="16200000">
                    <a:prstClr val="black">
                      <a:alpha val="50000"/>
                    </a:prstClr>
                  </a:inn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REGION 2015</a:t>
            </a:r>
            <a:endParaRPr lang="en-GB" dirty="0"/>
          </a:p>
        </p:txBody>
      </p:sp>
      <p:sp>
        <p:nvSpPr>
          <p:cNvPr id="13" name="Slide Number Placeholder 12"/>
          <p:cNvSpPr>
            <a:spLocks noGrp="1"/>
          </p:cNvSpPr>
          <p:nvPr>
            <p:ph type="sldNum" sz="quarter" idx="12"/>
          </p:nvPr>
        </p:nvSpPr>
        <p:spPr>
          <a:xfrm>
            <a:off x="0" y="4732888"/>
            <a:ext cx="971550" cy="273844"/>
          </a:xfrm>
        </p:spPr>
        <p:txBody>
          <a:bodyPr/>
          <a:lstStyle>
            <a:lvl1pPr algn="r">
              <a:defRPr>
                <a:solidFill>
                  <a:schemeClr val="tx1">
                    <a:lumMod val="65000"/>
                    <a:lumOff val="35000"/>
                  </a:schemeClr>
                </a:solidFill>
              </a:defRPr>
            </a:lvl1pPr>
          </a:lstStyle>
          <a:p>
            <a:fld id="{4D737734-A911-40B0-8B9D-086B876628BD}" type="slidenum">
              <a:rPr lang="en-GB" smtClean="0"/>
              <a:pPr/>
              <a:t>‹#›</a:t>
            </a:fld>
            <a:endParaRPr lang="en-GB" dirty="0"/>
          </a:p>
        </p:txBody>
      </p:sp>
      <p:pic>
        <p:nvPicPr>
          <p:cNvPr id="1026" name="Picture 2" descr="H:\Logos\HFS LOGO transparent with white tag.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24819" t="31306" r="26516" b="41629"/>
          <a:stretch/>
        </p:blipFill>
        <p:spPr bwMode="auto">
          <a:xfrm>
            <a:off x="7524328" y="4194312"/>
            <a:ext cx="1368152" cy="537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5718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ubtitle Slide (Brick)">
    <p:spTree>
      <p:nvGrpSpPr>
        <p:cNvPr id="1" name=""/>
        <p:cNvGrpSpPr/>
        <p:nvPr/>
      </p:nvGrpSpPr>
      <p:grpSpPr>
        <a:xfrm>
          <a:off x="0" y="0"/>
          <a:ext cx="0" cy="0"/>
          <a:chOff x="0" y="0"/>
          <a:chExt cx="0" cy="0"/>
        </a:xfrm>
      </p:grpSpPr>
      <p:pic>
        <p:nvPicPr>
          <p:cNvPr id="1027" name="Picture 3" descr="H:\MEMBER SERVICES\EVENTS\2015\REGIONAL ROADSHOWS\PowerPoint Resources\HFS ACTIVITY REPORT 2014 PHOTOS\Hero\Building the Rented Sector\Gerry More.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5657"/>
          <a:stretch/>
        </p:blipFill>
        <p:spPr bwMode="auto">
          <a:xfrm>
            <a:off x="1008062" y="-1905"/>
            <a:ext cx="8172450" cy="514540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p:nvPr userDrawn="1"/>
        </p:nvSpPr>
        <p:spPr>
          <a:xfrm>
            <a:off x="-1" y="0"/>
            <a:ext cx="7956377" cy="51435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6737299 w 9144000"/>
              <a:gd name="connsiteY2" fmla="*/ 5143500 h 5143500"/>
              <a:gd name="connsiteX3" fmla="*/ 0 w 9144000"/>
              <a:gd name="connsiteY3" fmla="*/ 5143500 h 5143500"/>
              <a:gd name="connsiteX4" fmla="*/ 0 w 9144000"/>
              <a:gd name="connsiteY4" fmla="*/ 0 h 5143500"/>
              <a:gd name="connsiteX0" fmla="*/ 0 w 8891081"/>
              <a:gd name="connsiteY0" fmla="*/ 0 h 5143500"/>
              <a:gd name="connsiteX1" fmla="*/ 8891081 w 8891081"/>
              <a:gd name="connsiteY1" fmla="*/ 0 h 5143500"/>
              <a:gd name="connsiteX2" fmla="*/ 6737299 w 8891081"/>
              <a:gd name="connsiteY2" fmla="*/ 5143500 h 5143500"/>
              <a:gd name="connsiteX3" fmla="*/ 0 w 8891081"/>
              <a:gd name="connsiteY3" fmla="*/ 5143500 h 5143500"/>
              <a:gd name="connsiteX4" fmla="*/ 0 w 8891081"/>
              <a:gd name="connsiteY4" fmla="*/ 0 h 5143500"/>
              <a:gd name="connsiteX0" fmla="*/ 0 w 8073081"/>
              <a:gd name="connsiteY0" fmla="*/ 0 h 5143500"/>
              <a:gd name="connsiteX1" fmla="*/ 8073081 w 8073081"/>
              <a:gd name="connsiteY1" fmla="*/ 8626 h 5143500"/>
              <a:gd name="connsiteX2" fmla="*/ 6737299 w 8073081"/>
              <a:gd name="connsiteY2" fmla="*/ 5143500 h 5143500"/>
              <a:gd name="connsiteX3" fmla="*/ 0 w 8073081"/>
              <a:gd name="connsiteY3" fmla="*/ 5143500 h 5143500"/>
              <a:gd name="connsiteX4" fmla="*/ 0 w 8073081"/>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081" h="5143500">
                <a:moveTo>
                  <a:pt x="0" y="0"/>
                </a:moveTo>
                <a:lnTo>
                  <a:pt x="8073081" y="8626"/>
                </a:lnTo>
                <a:lnTo>
                  <a:pt x="6737299" y="5143500"/>
                </a:lnTo>
                <a:lnTo>
                  <a:pt x="0" y="5143500"/>
                </a:lnTo>
                <a:lnTo>
                  <a:pt x="0" y="0"/>
                </a:lnTo>
                <a:close/>
              </a:path>
            </a:pathLst>
          </a:custGeom>
          <a:pattFill prst="ltUpDiag">
            <a:fgClr>
              <a:schemeClr val="bg1">
                <a:lumMod val="95000"/>
              </a:schemeClr>
            </a:fgClr>
            <a:bgClr>
              <a:schemeClr val="bg1"/>
            </a:bgClr>
          </a:pattFill>
          <a:ln>
            <a:noFill/>
          </a:ln>
          <a:effectLst>
            <a:outerShdw blurRad="330200" dist="139700" dir="2700000" sx="105000" sy="105000" algn="tl" rotWithShape="0">
              <a:schemeClr val="accent4">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2" name="Title 1"/>
          <p:cNvSpPr>
            <a:spLocks noGrp="1"/>
          </p:cNvSpPr>
          <p:nvPr>
            <p:ph type="ctrTitle" hasCustomPrompt="1"/>
          </p:nvPr>
        </p:nvSpPr>
        <p:spPr>
          <a:xfrm>
            <a:off x="899592" y="483171"/>
            <a:ext cx="6048672" cy="2160587"/>
          </a:xfrm>
        </p:spPr>
        <p:txBody>
          <a:bodyPr>
            <a:noAutofit/>
          </a:bodyPr>
          <a:lstStyle>
            <a:lvl1pPr algn="l">
              <a:lnSpc>
                <a:spcPts val="4300"/>
              </a:lnSpc>
              <a:defRPr sz="5400" b="1" spc="-300" baseline="0">
                <a:ln>
                  <a:solidFill>
                    <a:schemeClr val="bg1">
                      <a:lumMod val="65000"/>
                    </a:schemeClr>
                  </a:solidFill>
                </a:ln>
                <a:solidFill>
                  <a:schemeClr val="bg1">
                    <a:lumMod val="65000"/>
                  </a:schemeClr>
                </a:solidFill>
                <a:effectLst>
                  <a:innerShdw blurRad="63500" dist="50800" dir="16200000">
                    <a:prstClr val="black">
                      <a:alpha val="50000"/>
                    </a:prstClr>
                  </a:innerShdw>
                </a:effectLst>
              </a:defRPr>
            </a:lvl1pPr>
          </a:lstStyle>
          <a:p>
            <a:r>
              <a:rPr lang="en-US" dirty="0" smtClean="0"/>
              <a:t>TOPIC</a:t>
            </a:r>
            <a:endParaRPr lang="en-GB" dirty="0"/>
          </a:p>
        </p:txBody>
      </p:sp>
      <p:sp>
        <p:nvSpPr>
          <p:cNvPr id="3" name="Subtitle 2"/>
          <p:cNvSpPr>
            <a:spLocks noGrp="1"/>
          </p:cNvSpPr>
          <p:nvPr>
            <p:ph type="subTitle" idx="1" hasCustomPrompt="1"/>
          </p:nvPr>
        </p:nvSpPr>
        <p:spPr>
          <a:xfrm>
            <a:off x="971550" y="3379411"/>
            <a:ext cx="5040610" cy="1314450"/>
          </a:xfrm>
        </p:spPr>
        <p:txBody>
          <a:bodyPr anchor="b">
            <a:noAutofit/>
          </a:bodyPr>
          <a:lstStyle>
            <a:lvl1pPr marL="0" indent="0" algn="l">
              <a:lnSpc>
                <a:spcPts val="3000"/>
              </a:lnSpc>
              <a:buNone/>
              <a:defRPr sz="4000" b="1" baseline="0">
                <a:solidFill>
                  <a:schemeClr val="bg1">
                    <a:lumMod val="65000"/>
                  </a:schemeClr>
                </a:solidFill>
                <a:effectLst>
                  <a:innerShdw blurRad="63500" dist="50800" dir="16200000">
                    <a:prstClr val="black">
                      <a:alpha val="50000"/>
                    </a:prstClr>
                  </a:inn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Name</a:t>
            </a:r>
            <a:br>
              <a:rPr lang="en-US" dirty="0" smtClean="0"/>
            </a:br>
            <a:r>
              <a:rPr lang="en-US" dirty="0" smtClean="0"/>
              <a:t>Position</a:t>
            </a:r>
            <a:endParaRPr lang="en-GB" dirty="0"/>
          </a:p>
        </p:txBody>
      </p:sp>
      <p:sp>
        <p:nvSpPr>
          <p:cNvPr id="13" name="Slide Number Placeholder 12"/>
          <p:cNvSpPr>
            <a:spLocks noGrp="1"/>
          </p:cNvSpPr>
          <p:nvPr>
            <p:ph type="sldNum" sz="quarter" idx="12"/>
          </p:nvPr>
        </p:nvSpPr>
        <p:spPr>
          <a:xfrm>
            <a:off x="-6746" y="4707854"/>
            <a:ext cx="971550" cy="273844"/>
          </a:xfrm>
        </p:spPr>
        <p:txBody>
          <a:bodyPr/>
          <a:lstStyle>
            <a:lvl1pPr algn="r">
              <a:defRPr>
                <a:solidFill>
                  <a:schemeClr val="tx1">
                    <a:lumMod val="65000"/>
                    <a:lumOff val="35000"/>
                  </a:schemeClr>
                </a:solidFill>
              </a:defRPr>
            </a:lvl1pPr>
          </a:lstStyle>
          <a:p>
            <a:fld id="{4D737734-A911-40B0-8B9D-086B876628BD}" type="slidenum">
              <a:rPr lang="en-GB" smtClean="0"/>
              <a:pPr/>
              <a:t>‹#›</a:t>
            </a:fld>
            <a:endParaRPr lang="en-GB"/>
          </a:p>
        </p:txBody>
      </p:sp>
      <p:pic>
        <p:nvPicPr>
          <p:cNvPr id="1026" name="Picture 2" descr="H:\Logos\HFS LOGO transparent with white tag.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24819" t="31306" r="26516" b="41629"/>
          <a:stretch/>
        </p:blipFill>
        <p:spPr bwMode="auto">
          <a:xfrm>
            <a:off x="7524328" y="4170176"/>
            <a:ext cx="1368152" cy="537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599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Slide (Brick)">
    <p:spTree>
      <p:nvGrpSpPr>
        <p:cNvPr id="1" name=""/>
        <p:cNvGrpSpPr/>
        <p:nvPr/>
      </p:nvGrpSpPr>
      <p:grpSpPr>
        <a:xfrm>
          <a:off x="0" y="0"/>
          <a:ext cx="0" cy="0"/>
          <a:chOff x="0" y="0"/>
          <a:chExt cx="0" cy="0"/>
        </a:xfrm>
      </p:grpSpPr>
      <p:pic>
        <p:nvPicPr>
          <p:cNvPr id="7" name="Picture 3" descr="H:\MEMBER SERVICES\EVENTS\2015\REGIONAL ROADSHOWS\PowerPoint Resources\HFS ACTIVITY REPORT 2014 PHOTOS\Hero\Building the Rented Sector\Gerry More.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5657"/>
          <a:stretch/>
        </p:blipFill>
        <p:spPr bwMode="auto">
          <a:xfrm>
            <a:off x="971550" y="-1905"/>
            <a:ext cx="8172450" cy="514540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6"/>
          <p:cNvSpPr/>
          <p:nvPr userDrawn="1"/>
        </p:nvSpPr>
        <p:spPr>
          <a:xfrm>
            <a:off x="-1" y="0"/>
            <a:ext cx="7956377" cy="51435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6737299 w 9144000"/>
              <a:gd name="connsiteY2" fmla="*/ 5143500 h 5143500"/>
              <a:gd name="connsiteX3" fmla="*/ 0 w 9144000"/>
              <a:gd name="connsiteY3" fmla="*/ 5143500 h 5143500"/>
              <a:gd name="connsiteX4" fmla="*/ 0 w 9144000"/>
              <a:gd name="connsiteY4" fmla="*/ 0 h 5143500"/>
              <a:gd name="connsiteX0" fmla="*/ 0 w 8891081"/>
              <a:gd name="connsiteY0" fmla="*/ 0 h 5143500"/>
              <a:gd name="connsiteX1" fmla="*/ 8891081 w 8891081"/>
              <a:gd name="connsiteY1" fmla="*/ 0 h 5143500"/>
              <a:gd name="connsiteX2" fmla="*/ 6737299 w 8891081"/>
              <a:gd name="connsiteY2" fmla="*/ 5143500 h 5143500"/>
              <a:gd name="connsiteX3" fmla="*/ 0 w 8891081"/>
              <a:gd name="connsiteY3" fmla="*/ 5143500 h 5143500"/>
              <a:gd name="connsiteX4" fmla="*/ 0 w 8891081"/>
              <a:gd name="connsiteY4" fmla="*/ 0 h 5143500"/>
              <a:gd name="connsiteX0" fmla="*/ 0 w 8073081"/>
              <a:gd name="connsiteY0" fmla="*/ 0 h 5143500"/>
              <a:gd name="connsiteX1" fmla="*/ 8073081 w 8073081"/>
              <a:gd name="connsiteY1" fmla="*/ 8626 h 5143500"/>
              <a:gd name="connsiteX2" fmla="*/ 6737299 w 8073081"/>
              <a:gd name="connsiteY2" fmla="*/ 5143500 h 5143500"/>
              <a:gd name="connsiteX3" fmla="*/ 0 w 8073081"/>
              <a:gd name="connsiteY3" fmla="*/ 5143500 h 5143500"/>
              <a:gd name="connsiteX4" fmla="*/ 0 w 8073081"/>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081" h="5143500">
                <a:moveTo>
                  <a:pt x="0" y="0"/>
                </a:moveTo>
                <a:lnTo>
                  <a:pt x="8073081" y="8626"/>
                </a:lnTo>
                <a:lnTo>
                  <a:pt x="6737299" y="5143500"/>
                </a:lnTo>
                <a:lnTo>
                  <a:pt x="0" y="5143500"/>
                </a:lnTo>
                <a:lnTo>
                  <a:pt x="0" y="0"/>
                </a:lnTo>
                <a:close/>
              </a:path>
            </a:pathLst>
          </a:custGeom>
          <a:pattFill prst="ltUpDiag">
            <a:fgClr>
              <a:schemeClr val="bg1">
                <a:lumMod val="95000"/>
              </a:schemeClr>
            </a:fgClr>
            <a:bgClr>
              <a:schemeClr val="bg1"/>
            </a:bgClr>
          </a:pattFill>
          <a:ln>
            <a:noFill/>
          </a:ln>
          <a:effectLst>
            <a:outerShdw blurRad="330200" dist="139700" dir="2700000" sx="105000" sy="105000" algn="tl" rotWithShape="0">
              <a:schemeClr val="accent4">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9" name="Slide Number Placeholder 12"/>
          <p:cNvSpPr>
            <a:spLocks noGrp="1"/>
          </p:cNvSpPr>
          <p:nvPr>
            <p:ph type="sldNum" sz="quarter" idx="12"/>
          </p:nvPr>
        </p:nvSpPr>
        <p:spPr>
          <a:xfrm>
            <a:off x="0" y="4732888"/>
            <a:ext cx="971550" cy="273844"/>
          </a:xfrm>
        </p:spPr>
        <p:txBody>
          <a:bodyPr/>
          <a:lstStyle>
            <a:lvl1pPr algn="r">
              <a:defRPr>
                <a:solidFill>
                  <a:schemeClr val="tx1">
                    <a:lumMod val="65000"/>
                    <a:lumOff val="35000"/>
                  </a:schemeClr>
                </a:solidFill>
              </a:defRPr>
            </a:lvl1pPr>
          </a:lstStyle>
          <a:p>
            <a:fld id="{4D737734-A911-40B0-8B9D-086B876628BD}" type="slidenum">
              <a:rPr lang="en-GB" smtClean="0"/>
              <a:pPr/>
              <a:t>‹#›</a:t>
            </a:fld>
            <a:endParaRPr lang="en-GB"/>
          </a:p>
        </p:txBody>
      </p:sp>
      <p:pic>
        <p:nvPicPr>
          <p:cNvPr id="10" name="Picture 2" descr="H:\Logos\HFS LOGO transparent with white tag.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24819" t="31306" r="26516" b="41629"/>
          <a:stretch/>
        </p:blipFill>
        <p:spPr bwMode="auto">
          <a:xfrm>
            <a:off x="7524328" y="4194312"/>
            <a:ext cx="1368152" cy="5376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971550" y="411163"/>
            <a:ext cx="5040610" cy="720427"/>
          </a:xfrm>
        </p:spPr>
        <p:txBody>
          <a:bodyPr>
            <a:normAutofit/>
          </a:bodyPr>
          <a:lstStyle>
            <a:lvl1pPr>
              <a:defRPr sz="2000" b="1">
                <a:solidFill>
                  <a:schemeClr val="tx1">
                    <a:lumMod val="50000"/>
                    <a:lumOff val="50000"/>
                  </a:schemeClr>
                </a:solidFill>
                <a:effectLst>
                  <a:outerShdw blurRad="50800" dist="38100" dir="2700000" algn="tl" rotWithShape="0">
                    <a:schemeClr val="accent4">
                      <a:lumMod val="50000"/>
                      <a:alpha val="40000"/>
                    </a:schemeClr>
                  </a:outerShdw>
                </a:effectLst>
              </a:defRPr>
            </a:lvl1pPr>
          </a:lstStyle>
          <a:p>
            <a:r>
              <a:rPr lang="en-US" dirty="0" smtClean="0"/>
              <a:t>Click to edit Master title style</a:t>
            </a:r>
            <a:endParaRPr lang="en-GB" dirty="0"/>
          </a:p>
        </p:txBody>
      </p:sp>
      <p:sp>
        <p:nvSpPr>
          <p:cNvPr id="3" name="Content Placeholder 2"/>
          <p:cNvSpPr>
            <a:spLocks noGrp="1"/>
          </p:cNvSpPr>
          <p:nvPr>
            <p:ph idx="1"/>
          </p:nvPr>
        </p:nvSpPr>
        <p:spPr>
          <a:xfrm>
            <a:off x="971550" y="1131590"/>
            <a:ext cx="5040610" cy="3600400"/>
          </a:xfrm>
        </p:spPr>
        <p:txBody>
          <a:bodyPr>
            <a:normAutofit/>
          </a:bodyPr>
          <a:lstStyle>
            <a:lvl1pPr marL="342900" indent="-342900">
              <a:buClr>
                <a:schemeClr val="tx1">
                  <a:lumMod val="65000"/>
                  <a:lumOff val="35000"/>
                </a:schemeClr>
              </a:buClr>
              <a:buFont typeface="Wingdings" pitchFamily="2" charset="2"/>
              <a:buChar char="§"/>
              <a:defRPr sz="1600" spc="0">
                <a:solidFill>
                  <a:schemeClr val="tx1">
                    <a:lumMod val="50000"/>
                    <a:lumOff val="50000"/>
                  </a:schemeClr>
                </a:solidFill>
              </a:defRPr>
            </a:lvl1pPr>
            <a:lvl2pPr marL="742950" indent="-285750">
              <a:buClr>
                <a:schemeClr val="tx1">
                  <a:lumMod val="65000"/>
                  <a:lumOff val="35000"/>
                </a:schemeClr>
              </a:buClr>
              <a:buFont typeface="Wingdings" pitchFamily="2" charset="2"/>
              <a:buChar char="§"/>
              <a:defRPr sz="1400" spc="0">
                <a:solidFill>
                  <a:schemeClr val="tx1">
                    <a:lumMod val="50000"/>
                    <a:lumOff val="50000"/>
                  </a:schemeClr>
                </a:solidFill>
              </a:defRPr>
            </a:lvl2pPr>
            <a:lvl3pPr marL="1143000" indent="-228600">
              <a:buClr>
                <a:schemeClr val="tx1">
                  <a:lumMod val="65000"/>
                  <a:lumOff val="35000"/>
                </a:schemeClr>
              </a:buClr>
              <a:buFont typeface="Wingdings" pitchFamily="2" charset="2"/>
              <a:buChar char="§"/>
              <a:defRPr sz="1200" spc="0">
                <a:solidFill>
                  <a:schemeClr val="tx1">
                    <a:lumMod val="50000"/>
                    <a:lumOff val="50000"/>
                  </a:schemeClr>
                </a:solidFill>
              </a:defRPr>
            </a:lvl3pPr>
            <a:lvl4pPr marL="1600200" indent="-228600">
              <a:buClr>
                <a:schemeClr val="tx1">
                  <a:lumMod val="65000"/>
                  <a:lumOff val="35000"/>
                </a:schemeClr>
              </a:buClr>
              <a:buFont typeface="Wingdings" pitchFamily="2" charset="2"/>
              <a:buChar char="§"/>
              <a:defRPr sz="1100" spc="0">
                <a:solidFill>
                  <a:schemeClr val="tx1">
                    <a:lumMod val="50000"/>
                    <a:lumOff val="50000"/>
                  </a:schemeClr>
                </a:solidFill>
              </a:defRPr>
            </a:lvl4pPr>
            <a:lvl5pPr marL="2057400" indent="-228600">
              <a:buClr>
                <a:schemeClr val="tx1">
                  <a:lumMod val="65000"/>
                  <a:lumOff val="35000"/>
                </a:schemeClr>
              </a:buClr>
              <a:buFont typeface="Wingdings" pitchFamily="2" charset="2"/>
              <a:buChar char="§"/>
              <a:defRPr sz="1100" spc="0">
                <a:solidFill>
                  <a:schemeClr val="tx1">
                    <a:lumMod val="50000"/>
                    <a:lumOff val="50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cxnSp>
        <p:nvCxnSpPr>
          <p:cNvPr id="12" name="Straight Connector 11"/>
          <p:cNvCxnSpPr/>
          <p:nvPr userDrawn="1"/>
        </p:nvCxnSpPr>
        <p:spPr>
          <a:xfrm>
            <a:off x="971550" y="411163"/>
            <a:ext cx="6480770"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971550" y="4731990"/>
            <a:ext cx="5040610"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4044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t">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D737734-A911-40B0-8B9D-086B876628BD}" type="slidenum">
              <a:rPr lang="en-GB" smtClean="0"/>
              <a:t>‹#›</a:t>
            </a:fld>
            <a:endParaRPr lang="en-GB"/>
          </a:p>
        </p:txBody>
      </p:sp>
    </p:spTree>
    <p:extLst>
      <p:ext uri="{BB962C8B-B14F-4D97-AF65-F5344CB8AC3E}">
        <p14:creationId xmlns:p14="http://schemas.microsoft.com/office/powerpoint/2010/main" val="335040046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defTabSz="914400" rtl="0" eaLnBrk="1" latinLnBrk="0" hangingPunct="1">
        <a:spcBef>
          <a:spcPct val="0"/>
        </a:spcBef>
        <a:buNone/>
        <a:defRPr sz="2800" kern="1200" spc="-15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spc="-15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spc="-15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spc="-15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spc="-15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spc="-15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9592" y="483518"/>
            <a:ext cx="4032448" cy="2160587"/>
          </a:xfrm>
        </p:spPr>
        <p:txBody>
          <a:bodyPr/>
          <a:lstStyle/>
          <a:p>
            <a:r>
              <a:rPr lang="en-GB" dirty="0" smtClean="0"/>
              <a:t>ENABLING GROWTH THROUGH HOUSING</a:t>
            </a:r>
            <a:endParaRPr lang="en-GB" dirty="0"/>
          </a:p>
        </p:txBody>
      </p:sp>
      <p:sp>
        <p:nvSpPr>
          <p:cNvPr id="3" name="Subtitle 2"/>
          <p:cNvSpPr>
            <a:spLocks noGrp="1"/>
          </p:cNvSpPr>
          <p:nvPr>
            <p:ph type="subTitle" idx="1"/>
          </p:nvPr>
        </p:nvSpPr>
        <p:spPr>
          <a:xfrm>
            <a:off x="971550" y="4155926"/>
            <a:ext cx="5040610" cy="576412"/>
          </a:xfrm>
        </p:spPr>
        <p:txBody>
          <a:bodyPr/>
          <a:lstStyle/>
          <a:p>
            <a:pPr algn="r"/>
            <a:r>
              <a:rPr lang="en-GB" dirty="0" smtClean="0"/>
              <a:t>June 2015</a:t>
            </a:r>
            <a:endParaRPr lang="en-GB" dirty="0"/>
          </a:p>
        </p:txBody>
      </p:sp>
      <p:sp>
        <p:nvSpPr>
          <p:cNvPr id="4" name="Slide Number Placeholder 3"/>
          <p:cNvSpPr>
            <a:spLocks noGrp="1"/>
          </p:cNvSpPr>
          <p:nvPr>
            <p:ph type="sldNum" sz="quarter" idx="12"/>
          </p:nvPr>
        </p:nvSpPr>
        <p:spPr/>
        <p:txBody>
          <a:bodyPr/>
          <a:lstStyle/>
          <a:p>
            <a:fld id="{4D737734-A911-40B0-8B9D-086B876628BD}" type="slidenum">
              <a:rPr lang="en-GB" smtClean="0"/>
              <a:pPr/>
              <a:t>1</a:t>
            </a:fld>
            <a:endParaRPr lang="en-GB" dirty="0"/>
          </a:p>
        </p:txBody>
      </p:sp>
    </p:spTree>
    <p:extLst>
      <p:ext uri="{BB962C8B-B14F-4D97-AF65-F5344CB8AC3E}">
        <p14:creationId xmlns:p14="http://schemas.microsoft.com/office/powerpoint/2010/main" val="11899093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Homes for </a:t>
            </a:r>
            <a:br>
              <a:rPr lang="en-GB" dirty="0" smtClean="0"/>
            </a:br>
            <a:r>
              <a:rPr lang="en-GB" dirty="0" smtClean="0"/>
              <a:t>Scotland</a:t>
            </a:r>
            <a:endParaRPr lang="en-GB" dirty="0"/>
          </a:p>
        </p:txBody>
      </p:sp>
      <p:sp>
        <p:nvSpPr>
          <p:cNvPr id="3" name="Subtitle 2"/>
          <p:cNvSpPr>
            <a:spLocks noGrp="1"/>
          </p:cNvSpPr>
          <p:nvPr>
            <p:ph type="subTitle" idx="1"/>
          </p:nvPr>
        </p:nvSpPr>
        <p:spPr/>
        <p:txBody>
          <a:bodyPr>
            <a:normAutofit/>
          </a:bodyPr>
          <a:lstStyle/>
          <a:p>
            <a:r>
              <a:rPr lang="en-GB" dirty="0" smtClean="0"/>
              <a:t>Nicola Barclay</a:t>
            </a:r>
          </a:p>
          <a:p>
            <a:r>
              <a:rPr lang="en-GB" dirty="0" smtClean="0"/>
              <a:t>Director of Planning</a:t>
            </a:r>
            <a:endParaRPr lang="en-GB" dirty="0"/>
          </a:p>
        </p:txBody>
      </p:sp>
      <p:sp>
        <p:nvSpPr>
          <p:cNvPr id="4" name="Slide Number Placeholder 3"/>
          <p:cNvSpPr>
            <a:spLocks noGrp="1"/>
          </p:cNvSpPr>
          <p:nvPr>
            <p:ph type="sldNum" sz="quarter" idx="12"/>
          </p:nvPr>
        </p:nvSpPr>
        <p:spPr/>
        <p:txBody>
          <a:bodyPr/>
          <a:lstStyle/>
          <a:p>
            <a:fld id="{4D737734-A911-40B0-8B9D-086B876628BD}" type="slidenum">
              <a:rPr lang="en-GB" smtClean="0"/>
              <a:pPr/>
              <a:t>2</a:t>
            </a:fld>
            <a:endParaRPr lang="en-GB"/>
          </a:p>
        </p:txBody>
      </p:sp>
    </p:spTree>
    <p:extLst>
      <p:ext uri="{BB962C8B-B14F-4D97-AF65-F5344CB8AC3E}">
        <p14:creationId xmlns:p14="http://schemas.microsoft.com/office/powerpoint/2010/main" val="22251025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737734-A911-40B0-8B9D-086B876628BD}" type="slidenum">
              <a:rPr lang="en-GB" smtClean="0"/>
              <a:pPr/>
              <a:t>3</a:t>
            </a:fld>
            <a:endParaRPr lang="en-GB"/>
          </a:p>
        </p:txBody>
      </p:sp>
      <p:sp>
        <p:nvSpPr>
          <p:cNvPr id="3" name="Title 2"/>
          <p:cNvSpPr>
            <a:spLocks noGrp="1"/>
          </p:cNvSpPr>
          <p:nvPr>
            <p:ph type="title"/>
          </p:nvPr>
        </p:nvSpPr>
        <p:spPr/>
        <p:txBody>
          <a:bodyPr/>
          <a:lstStyle/>
          <a:p>
            <a:r>
              <a:rPr lang="en-GB" dirty="0" smtClean="0">
                <a:effectLst/>
              </a:rPr>
              <a:t>Housing Completions</a:t>
            </a:r>
            <a:endParaRPr lang="en-GB" dirty="0">
              <a:effectLst/>
            </a:endParaRPr>
          </a:p>
        </p:txBody>
      </p:sp>
      <p:graphicFrame>
        <p:nvGraphicFramePr>
          <p:cNvPr id="6" name="Chart 5"/>
          <p:cNvGraphicFramePr>
            <a:graphicFrameLocks/>
          </p:cNvGraphicFramePr>
          <p:nvPr>
            <p:extLst>
              <p:ext uri="{D42A27DB-BD31-4B8C-83A1-F6EECF244321}">
                <p14:modId xmlns:p14="http://schemas.microsoft.com/office/powerpoint/2010/main" val="14914911"/>
              </p:ext>
            </p:extLst>
          </p:nvPr>
        </p:nvGraphicFramePr>
        <p:xfrm>
          <a:off x="1043608" y="915566"/>
          <a:ext cx="5472608" cy="33123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364655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D737734-A911-40B0-8B9D-086B876628BD}" type="slidenum">
              <a:rPr lang="en-GB" smtClean="0"/>
              <a:pPr/>
              <a:t>4</a:t>
            </a:fld>
            <a:endParaRPr lang="en-GB"/>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3" y="1131590"/>
            <a:ext cx="4746767"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6286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D737734-A911-40B0-8B9D-086B876628BD}" type="slidenum">
              <a:rPr lang="en-GB" smtClean="0"/>
              <a:pPr/>
              <a:t>5</a:t>
            </a:fld>
            <a:endParaRPr lang="en-GB"/>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65298">
            <a:off x="1236738" y="614797"/>
            <a:ext cx="1570484" cy="1897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41003">
            <a:off x="3810833" y="955150"/>
            <a:ext cx="2927092" cy="1804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696" y="2499742"/>
            <a:ext cx="3078644" cy="2037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43055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D737734-A911-40B0-8B9D-086B876628BD}" type="slidenum">
              <a:rPr lang="en-GB" smtClean="0"/>
              <a:pPr/>
              <a:t>6</a:t>
            </a:fld>
            <a:endParaRPr lang="en-GB"/>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80839">
            <a:off x="3701149" y="701165"/>
            <a:ext cx="3472061" cy="2279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619424"/>
            <a:ext cx="2928937" cy="1947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5616" y="2643758"/>
            <a:ext cx="3235449" cy="1969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3950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737734-A911-40B0-8B9D-086B876628BD}" type="slidenum">
              <a:rPr lang="en-GB" smtClean="0"/>
              <a:pPr/>
              <a:t>7</a:t>
            </a:fld>
            <a:endParaRPr lang="en-GB"/>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627534"/>
            <a:ext cx="2820018" cy="3976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8968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513251">
            <a:off x="697533" y="891722"/>
            <a:ext cx="1283370" cy="1704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4D737734-A911-40B0-8B9D-086B876628BD}" type="slidenum">
              <a:rPr lang="en-GB" smtClean="0"/>
              <a:pPr/>
              <a:t>8</a:t>
            </a:fld>
            <a:endParaRPr lang="en-GB"/>
          </a:p>
        </p:txBody>
      </p:sp>
      <p:sp>
        <p:nvSpPr>
          <p:cNvPr id="3" name="Title 2"/>
          <p:cNvSpPr>
            <a:spLocks noGrp="1"/>
          </p:cNvSpPr>
          <p:nvPr>
            <p:ph type="title"/>
          </p:nvPr>
        </p:nvSpPr>
        <p:spPr>
          <a:xfrm>
            <a:off x="971550" y="411163"/>
            <a:ext cx="5040610" cy="720427"/>
          </a:xfrm>
        </p:spPr>
        <p:txBody>
          <a:bodyPr>
            <a:noAutofit/>
          </a:bodyPr>
          <a:lstStyle/>
          <a:p>
            <a:r>
              <a:rPr lang="en-GB" dirty="0" smtClean="0"/>
              <a:t>First Occupation Expenditure</a:t>
            </a:r>
            <a:br>
              <a:rPr lang="en-GB" dirty="0" smtClean="0"/>
            </a:br>
            <a:r>
              <a:rPr lang="en-GB" dirty="0" smtClean="0"/>
              <a:t>£5,000 per house</a:t>
            </a:r>
            <a:br>
              <a:rPr lang="en-GB" dirty="0" smtClean="0"/>
            </a:br>
            <a:endParaRPr lang="en-GB"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1131590"/>
            <a:ext cx="1523475" cy="1437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rot="331408">
            <a:off x="4809341" y="650216"/>
            <a:ext cx="2346598" cy="2052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971600" y="3003798"/>
            <a:ext cx="4968552" cy="954107"/>
          </a:xfrm>
          <a:prstGeom prst="rect">
            <a:avLst/>
          </a:prstGeom>
          <a:noFill/>
        </p:spPr>
        <p:txBody>
          <a:bodyPr wrap="square" rtlCol="0">
            <a:spAutoFit/>
          </a:bodyPr>
          <a:lstStyle/>
          <a:p>
            <a:endParaRPr lang="en-GB" sz="2800" b="1" dirty="0" smtClean="0">
              <a:solidFill>
                <a:schemeClr val="tx1">
                  <a:lumMod val="50000"/>
                  <a:lumOff val="50000"/>
                </a:schemeClr>
              </a:solidFill>
              <a:effectLst>
                <a:outerShdw blurRad="38100" dist="38100" dir="2700000" algn="tl">
                  <a:srgbClr val="000000">
                    <a:alpha val="43137"/>
                  </a:srgbClr>
                </a:outerShdw>
              </a:effectLst>
              <a:latin typeface="+mj-lt"/>
            </a:endParaRPr>
          </a:p>
          <a:p>
            <a:r>
              <a:rPr lang="en-GB" sz="2800" b="1" dirty="0" smtClean="0">
                <a:solidFill>
                  <a:schemeClr val="tx1">
                    <a:lumMod val="50000"/>
                    <a:lumOff val="50000"/>
                  </a:schemeClr>
                </a:solidFill>
                <a:effectLst>
                  <a:outerShdw blurRad="38100" dist="38100" dir="2700000" algn="tl">
                    <a:srgbClr val="000000">
                      <a:alpha val="43137"/>
                    </a:srgbClr>
                  </a:outerShdw>
                </a:effectLst>
                <a:latin typeface="+mj-lt"/>
              </a:rPr>
              <a:t>£125 million EACH YEAR</a:t>
            </a:r>
            <a:endParaRPr lang="en-GB" sz="2800" b="1" dirty="0">
              <a:solidFill>
                <a:schemeClr val="tx1">
                  <a:lumMod val="50000"/>
                  <a:lumOff val="50000"/>
                </a:schemeClr>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1054096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737734-A911-40B0-8B9D-086B876628BD}" type="slidenum">
              <a:rPr lang="en-GB" smtClean="0"/>
              <a:pPr/>
              <a:t>9</a:t>
            </a:fld>
            <a:endParaRPr lang="en-GB"/>
          </a:p>
        </p:txBody>
      </p:sp>
      <p:sp>
        <p:nvSpPr>
          <p:cNvPr id="3" name="Title 2"/>
          <p:cNvSpPr>
            <a:spLocks noGrp="1"/>
          </p:cNvSpPr>
          <p:nvPr>
            <p:ph type="title"/>
          </p:nvPr>
        </p:nvSpPr>
        <p:spPr>
          <a:xfrm>
            <a:off x="971550" y="411163"/>
            <a:ext cx="6336754" cy="720427"/>
          </a:xfrm>
        </p:spPr>
        <p:txBody>
          <a:bodyPr>
            <a:normAutofit/>
          </a:bodyPr>
          <a:lstStyle/>
          <a:p>
            <a:r>
              <a:rPr lang="en-GB" sz="2800" dirty="0" smtClean="0"/>
              <a:t>CERTAINTY</a:t>
            </a:r>
            <a:endParaRPr lang="en-GB" sz="2800" dirty="0"/>
          </a:p>
        </p:txBody>
      </p:sp>
      <p:sp>
        <p:nvSpPr>
          <p:cNvPr id="4" name="Content Placeholder 3"/>
          <p:cNvSpPr>
            <a:spLocks noGrp="1"/>
          </p:cNvSpPr>
          <p:nvPr>
            <p:ph idx="1"/>
          </p:nvPr>
        </p:nvSpPr>
        <p:spPr>
          <a:xfrm>
            <a:off x="971550" y="1131590"/>
            <a:ext cx="5328642" cy="3600400"/>
          </a:xfrm>
        </p:spPr>
        <p:txBody>
          <a:bodyPr/>
          <a:lstStyle/>
          <a:p>
            <a:r>
              <a:rPr lang="en-GB" dirty="0" smtClean="0"/>
              <a:t>How many houses can we build?</a:t>
            </a:r>
          </a:p>
          <a:p>
            <a:r>
              <a:rPr lang="en-GB" dirty="0" smtClean="0"/>
              <a:t>Where will those houses be?</a:t>
            </a:r>
          </a:p>
          <a:p>
            <a:r>
              <a:rPr lang="en-GB" dirty="0" smtClean="0"/>
              <a:t>When will we be able to deliver them?</a:t>
            </a:r>
          </a:p>
          <a:p>
            <a:pPr lvl="1"/>
            <a:r>
              <a:rPr lang="en-GB" dirty="0" smtClean="0"/>
              <a:t>How much will it cost?</a:t>
            </a:r>
          </a:p>
          <a:p>
            <a:pPr marL="0" indent="0">
              <a:buNone/>
            </a:pPr>
            <a:endParaRPr lang="en-GB" dirty="0" smtClean="0"/>
          </a:p>
          <a:p>
            <a:r>
              <a:rPr lang="en-GB" dirty="0" smtClean="0"/>
              <a:t>Sites allocated will be delivered?</a:t>
            </a:r>
          </a:p>
          <a:p>
            <a:r>
              <a:rPr lang="en-GB" dirty="0" smtClean="0"/>
              <a:t>Sites allocated CAN be delivered?</a:t>
            </a:r>
          </a:p>
          <a:p>
            <a:r>
              <a:rPr lang="en-GB" dirty="0" smtClean="0"/>
              <a:t>Sites are allocated where people want to live?</a:t>
            </a:r>
          </a:p>
          <a:p>
            <a:endParaRPr lang="en-GB" dirty="0"/>
          </a:p>
          <a:p>
            <a:pPr marL="0" indent="0">
              <a:buNone/>
            </a:pPr>
            <a:r>
              <a:rPr lang="en-GB" dirty="0" smtClean="0"/>
              <a:t>Why is the current system not delivering this growth?</a:t>
            </a:r>
          </a:p>
          <a:p>
            <a:endParaRPr lang="en-GB" dirty="0"/>
          </a:p>
        </p:txBody>
      </p:sp>
    </p:spTree>
    <p:extLst>
      <p:ext uri="{BB962C8B-B14F-4D97-AF65-F5344CB8AC3E}">
        <p14:creationId xmlns:p14="http://schemas.microsoft.com/office/powerpoint/2010/main" val="9455498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737734-A911-40B0-8B9D-086B876628BD}" type="slidenum">
              <a:rPr lang="en-GB" smtClean="0"/>
              <a:pPr/>
              <a:t>10</a:t>
            </a:fld>
            <a:endParaRPr lang="en-GB"/>
          </a:p>
        </p:txBody>
      </p:sp>
      <p:sp>
        <p:nvSpPr>
          <p:cNvPr id="3" name="Title 2"/>
          <p:cNvSpPr>
            <a:spLocks noGrp="1"/>
          </p:cNvSpPr>
          <p:nvPr>
            <p:ph type="title"/>
          </p:nvPr>
        </p:nvSpPr>
        <p:spPr>
          <a:xfrm>
            <a:off x="971550" y="411163"/>
            <a:ext cx="6336754" cy="720427"/>
          </a:xfrm>
        </p:spPr>
        <p:txBody>
          <a:bodyPr>
            <a:normAutofit/>
          </a:bodyPr>
          <a:lstStyle/>
          <a:p>
            <a:r>
              <a:rPr lang="en-GB" sz="2800" dirty="0" smtClean="0"/>
              <a:t>CERTAINTY</a:t>
            </a:r>
            <a:endParaRPr lang="en-GB" sz="2800" dirty="0"/>
          </a:p>
        </p:txBody>
      </p:sp>
      <p:sp>
        <p:nvSpPr>
          <p:cNvPr id="4" name="Content Placeholder 3"/>
          <p:cNvSpPr>
            <a:spLocks noGrp="1"/>
          </p:cNvSpPr>
          <p:nvPr>
            <p:ph idx="1"/>
          </p:nvPr>
        </p:nvSpPr>
        <p:spPr>
          <a:xfrm>
            <a:off x="971550" y="1131590"/>
            <a:ext cx="5328642" cy="3600400"/>
          </a:xfrm>
        </p:spPr>
        <p:txBody>
          <a:bodyPr/>
          <a:lstStyle/>
          <a:p>
            <a:r>
              <a:rPr lang="en-GB" sz="1800" b="1" dirty="0" smtClean="0"/>
              <a:t>How many houses are required?</a:t>
            </a:r>
          </a:p>
          <a:p>
            <a:endParaRPr lang="en-GB" sz="1800" b="1" dirty="0"/>
          </a:p>
          <a:p>
            <a:r>
              <a:rPr lang="en-GB" sz="1800" b="1" dirty="0" smtClean="0"/>
              <a:t>Where should they be built?</a:t>
            </a:r>
          </a:p>
          <a:p>
            <a:endParaRPr lang="en-GB" sz="1800" b="1" dirty="0"/>
          </a:p>
          <a:p>
            <a:r>
              <a:rPr lang="en-GB" sz="1800" b="1" dirty="0" smtClean="0"/>
              <a:t>When will they be available?</a:t>
            </a:r>
          </a:p>
          <a:p>
            <a:pPr marL="0" indent="0">
              <a:buNone/>
            </a:pPr>
            <a:r>
              <a:rPr lang="en-GB" sz="1800" b="1" dirty="0" smtClean="0"/>
              <a:t>	 - and what’s it going to cost us?</a:t>
            </a:r>
          </a:p>
          <a:p>
            <a:endParaRPr lang="en-GB" dirty="0"/>
          </a:p>
        </p:txBody>
      </p:sp>
    </p:spTree>
    <p:extLst>
      <p:ext uri="{BB962C8B-B14F-4D97-AF65-F5344CB8AC3E}">
        <p14:creationId xmlns:p14="http://schemas.microsoft.com/office/powerpoint/2010/main" val="13591289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737734-A911-40B0-8B9D-086B876628BD}" type="slidenum">
              <a:rPr lang="en-GB" smtClean="0"/>
              <a:pPr/>
              <a:t>11</a:t>
            </a:fld>
            <a:endParaRPr lang="en-GB"/>
          </a:p>
        </p:txBody>
      </p:sp>
      <p:sp>
        <p:nvSpPr>
          <p:cNvPr id="3" name="Title 2"/>
          <p:cNvSpPr>
            <a:spLocks noGrp="1"/>
          </p:cNvSpPr>
          <p:nvPr>
            <p:ph type="title"/>
          </p:nvPr>
        </p:nvSpPr>
        <p:spPr>
          <a:xfrm>
            <a:off x="971550" y="411163"/>
            <a:ext cx="6336754" cy="720427"/>
          </a:xfrm>
        </p:spPr>
        <p:txBody>
          <a:bodyPr>
            <a:normAutofit/>
          </a:bodyPr>
          <a:lstStyle/>
          <a:p>
            <a:r>
              <a:rPr lang="en-GB" sz="2800" dirty="0"/>
              <a:t>How many houses are required?</a:t>
            </a:r>
          </a:p>
        </p:txBody>
      </p:sp>
      <p:sp>
        <p:nvSpPr>
          <p:cNvPr id="4" name="Content Placeholder 3"/>
          <p:cNvSpPr>
            <a:spLocks noGrp="1"/>
          </p:cNvSpPr>
          <p:nvPr>
            <p:ph idx="1"/>
          </p:nvPr>
        </p:nvSpPr>
        <p:spPr>
          <a:xfrm>
            <a:off x="971550" y="1131590"/>
            <a:ext cx="5328642" cy="3600400"/>
          </a:xfrm>
        </p:spPr>
        <p:txBody>
          <a:bodyPr>
            <a:normAutofit/>
          </a:bodyPr>
          <a:lstStyle/>
          <a:p>
            <a:r>
              <a:rPr lang="en-GB" sz="1800" b="1" dirty="0" smtClean="0"/>
              <a:t>Agree figure pre-MIR stage</a:t>
            </a:r>
          </a:p>
          <a:p>
            <a:endParaRPr lang="en-GB" sz="1800" b="1" dirty="0" smtClean="0"/>
          </a:p>
          <a:p>
            <a:r>
              <a:rPr lang="en-GB" sz="1800" b="1" dirty="0" smtClean="0"/>
              <a:t>Removes the debate from the process</a:t>
            </a:r>
          </a:p>
          <a:p>
            <a:endParaRPr lang="en-GB" sz="1800" b="1" dirty="0" smtClean="0"/>
          </a:p>
          <a:p>
            <a:r>
              <a:rPr lang="en-GB" sz="1800" b="1" dirty="0" smtClean="0"/>
              <a:t>Consider sustainable annual growth targets of 5% year on year </a:t>
            </a:r>
          </a:p>
          <a:p>
            <a:pPr marL="0" indent="0">
              <a:buNone/>
            </a:pPr>
            <a:r>
              <a:rPr lang="en-GB" sz="1800" b="1" dirty="0"/>
              <a:t>	</a:t>
            </a:r>
            <a:r>
              <a:rPr lang="en-GB" sz="1800" b="1" dirty="0" smtClean="0"/>
              <a:t>– certainly for the City regions</a:t>
            </a:r>
            <a:endParaRPr lang="en-GB" sz="1800" b="1" dirty="0"/>
          </a:p>
        </p:txBody>
      </p:sp>
    </p:spTree>
    <p:extLst>
      <p:ext uri="{BB962C8B-B14F-4D97-AF65-F5344CB8AC3E}">
        <p14:creationId xmlns:p14="http://schemas.microsoft.com/office/powerpoint/2010/main" val="31371496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737734-A911-40B0-8B9D-086B876628BD}" type="slidenum">
              <a:rPr lang="en-GB" smtClean="0"/>
              <a:pPr/>
              <a:t>12</a:t>
            </a:fld>
            <a:endParaRPr lang="en-GB"/>
          </a:p>
        </p:txBody>
      </p:sp>
      <p:sp>
        <p:nvSpPr>
          <p:cNvPr id="3" name="Title 2"/>
          <p:cNvSpPr>
            <a:spLocks noGrp="1"/>
          </p:cNvSpPr>
          <p:nvPr>
            <p:ph type="title"/>
          </p:nvPr>
        </p:nvSpPr>
        <p:spPr>
          <a:xfrm>
            <a:off x="971550" y="411163"/>
            <a:ext cx="6336754" cy="720427"/>
          </a:xfrm>
        </p:spPr>
        <p:txBody>
          <a:bodyPr>
            <a:normAutofit/>
          </a:bodyPr>
          <a:lstStyle/>
          <a:p>
            <a:r>
              <a:rPr lang="en-GB" sz="2800" dirty="0" smtClean="0"/>
              <a:t>Where should they be built?</a:t>
            </a:r>
            <a:endParaRPr lang="en-GB" sz="2800" dirty="0"/>
          </a:p>
        </p:txBody>
      </p:sp>
      <p:sp>
        <p:nvSpPr>
          <p:cNvPr id="4" name="Content Placeholder 3"/>
          <p:cNvSpPr>
            <a:spLocks noGrp="1"/>
          </p:cNvSpPr>
          <p:nvPr>
            <p:ph idx="1"/>
          </p:nvPr>
        </p:nvSpPr>
        <p:spPr>
          <a:xfrm>
            <a:off x="971550" y="1131590"/>
            <a:ext cx="5328642" cy="3600400"/>
          </a:xfrm>
        </p:spPr>
        <p:txBody>
          <a:bodyPr>
            <a:normAutofit/>
          </a:bodyPr>
          <a:lstStyle/>
          <a:p>
            <a:r>
              <a:rPr lang="en-GB" sz="1800" b="1" dirty="0" smtClean="0"/>
              <a:t>Allocated sites not coming forward</a:t>
            </a:r>
          </a:p>
          <a:p>
            <a:pPr marL="0" indent="0">
              <a:buNone/>
            </a:pPr>
            <a:r>
              <a:rPr lang="en-GB" sz="1800" b="1" dirty="0"/>
              <a:t>	</a:t>
            </a:r>
            <a:r>
              <a:rPr lang="en-GB" sz="1800" b="1" dirty="0" smtClean="0"/>
              <a:t>- too expensive</a:t>
            </a:r>
          </a:p>
          <a:p>
            <a:pPr marL="0" indent="0">
              <a:buNone/>
            </a:pPr>
            <a:r>
              <a:rPr lang="en-GB" sz="1800" b="1" dirty="0"/>
              <a:t>	</a:t>
            </a:r>
            <a:r>
              <a:rPr lang="en-GB" sz="1800" b="1" dirty="0" smtClean="0"/>
              <a:t>- poor market area</a:t>
            </a:r>
          </a:p>
          <a:p>
            <a:pPr marL="0" indent="0">
              <a:buNone/>
            </a:pPr>
            <a:endParaRPr lang="en-GB" sz="1800" b="1" dirty="0" smtClean="0"/>
          </a:p>
          <a:p>
            <a:r>
              <a:rPr lang="en-GB" sz="1800" b="1" dirty="0" smtClean="0"/>
              <a:t>Suggestion of increasing generosity allowance to 100%</a:t>
            </a:r>
          </a:p>
          <a:p>
            <a:endParaRPr lang="en-GB" sz="1800" b="1" dirty="0" smtClean="0"/>
          </a:p>
          <a:p>
            <a:pPr marL="0" indent="0">
              <a:buNone/>
            </a:pPr>
            <a:endParaRPr lang="en-GB" sz="1800" b="1" dirty="0" smtClean="0"/>
          </a:p>
        </p:txBody>
      </p:sp>
    </p:spTree>
    <p:extLst>
      <p:ext uri="{BB962C8B-B14F-4D97-AF65-F5344CB8AC3E}">
        <p14:creationId xmlns:p14="http://schemas.microsoft.com/office/powerpoint/2010/main" val="42129281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737734-A911-40B0-8B9D-086B876628BD}" type="slidenum">
              <a:rPr lang="en-GB" smtClean="0"/>
              <a:pPr/>
              <a:t>13</a:t>
            </a:fld>
            <a:endParaRPr lang="en-GB"/>
          </a:p>
        </p:txBody>
      </p:sp>
      <p:pic>
        <p:nvPicPr>
          <p:cNvPr id="2051"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555526"/>
            <a:ext cx="2880320" cy="4042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45701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737734-A911-40B0-8B9D-086B876628BD}" type="slidenum">
              <a:rPr lang="en-GB" smtClean="0"/>
              <a:pPr/>
              <a:t>14</a:t>
            </a:fld>
            <a:endParaRPr lang="en-GB"/>
          </a:p>
        </p:txBody>
      </p:sp>
      <p:sp>
        <p:nvSpPr>
          <p:cNvPr id="3" name="Title 2"/>
          <p:cNvSpPr>
            <a:spLocks noGrp="1"/>
          </p:cNvSpPr>
          <p:nvPr>
            <p:ph type="title"/>
          </p:nvPr>
        </p:nvSpPr>
        <p:spPr>
          <a:xfrm>
            <a:off x="971550" y="411163"/>
            <a:ext cx="6336754" cy="720427"/>
          </a:xfrm>
        </p:spPr>
        <p:txBody>
          <a:bodyPr>
            <a:normAutofit/>
          </a:bodyPr>
          <a:lstStyle/>
          <a:p>
            <a:r>
              <a:rPr lang="en-GB" sz="2800" dirty="0" smtClean="0"/>
              <a:t>When will they be available?</a:t>
            </a:r>
            <a:endParaRPr lang="en-GB" sz="2800" dirty="0"/>
          </a:p>
        </p:txBody>
      </p:sp>
      <p:sp>
        <p:nvSpPr>
          <p:cNvPr id="4" name="Content Placeholder 3"/>
          <p:cNvSpPr>
            <a:spLocks noGrp="1"/>
          </p:cNvSpPr>
          <p:nvPr>
            <p:ph idx="1"/>
          </p:nvPr>
        </p:nvSpPr>
        <p:spPr>
          <a:xfrm>
            <a:off x="971550" y="1131590"/>
            <a:ext cx="5328642" cy="3600400"/>
          </a:xfrm>
        </p:spPr>
        <p:txBody>
          <a:bodyPr>
            <a:normAutofit/>
          </a:bodyPr>
          <a:lstStyle/>
          <a:p>
            <a:r>
              <a:rPr lang="en-GB" sz="1800" b="1" dirty="0" smtClean="0"/>
              <a:t>Streamline consenting process</a:t>
            </a:r>
          </a:p>
          <a:p>
            <a:endParaRPr lang="en-GB" sz="1800" b="1" dirty="0" smtClean="0"/>
          </a:p>
          <a:p>
            <a:r>
              <a:rPr lang="en-GB" sz="1800" b="1" dirty="0" smtClean="0"/>
              <a:t>Increase delegated powers for allocated sites</a:t>
            </a:r>
          </a:p>
          <a:p>
            <a:endParaRPr lang="en-GB" sz="1800" b="1" dirty="0" smtClean="0"/>
          </a:p>
          <a:p>
            <a:r>
              <a:rPr lang="en-GB" sz="1800" b="1" dirty="0" smtClean="0"/>
              <a:t>Processing Agreements – include S75, RCC</a:t>
            </a:r>
          </a:p>
          <a:p>
            <a:endParaRPr lang="en-GB" sz="1800" b="1" dirty="0" smtClean="0"/>
          </a:p>
          <a:p>
            <a:endParaRPr lang="en-GB" sz="1800" b="1" dirty="0" smtClean="0"/>
          </a:p>
          <a:p>
            <a:endParaRPr lang="en-GB" sz="1800" b="1" dirty="0" smtClean="0"/>
          </a:p>
        </p:txBody>
      </p:sp>
    </p:spTree>
    <p:extLst>
      <p:ext uri="{BB962C8B-B14F-4D97-AF65-F5344CB8AC3E}">
        <p14:creationId xmlns:p14="http://schemas.microsoft.com/office/powerpoint/2010/main" val="1558496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737734-A911-40B0-8B9D-086B876628BD}" type="slidenum">
              <a:rPr lang="en-GB" smtClean="0"/>
              <a:pPr/>
              <a:t>15</a:t>
            </a:fld>
            <a:endParaRPr lang="en-GB"/>
          </a:p>
        </p:txBody>
      </p:sp>
      <p:sp>
        <p:nvSpPr>
          <p:cNvPr id="3" name="Title 2"/>
          <p:cNvSpPr>
            <a:spLocks noGrp="1"/>
          </p:cNvSpPr>
          <p:nvPr>
            <p:ph type="title"/>
          </p:nvPr>
        </p:nvSpPr>
        <p:spPr>
          <a:xfrm>
            <a:off x="971550" y="411163"/>
            <a:ext cx="6336754" cy="720427"/>
          </a:xfrm>
        </p:spPr>
        <p:txBody>
          <a:bodyPr>
            <a:normAutofit/>
          </a:bodyPr>
          <a:lstStyle/>
          <a:p>
            <a:r>
              <a:rPr lang="en-GB" sz="2800" dirty="0" smtClean="0"/>
              <a:t>And what’s it going to cost us</a:t>
            </a:r>
            <a:r>
              <a:rPr lang="en-GB" sz="2800" dirty="0" smtClean="0"/>
              <a:t>?</a:t>
            </a:r>
            <a:endParaRPr lang="en-GB" sz="2800" dirty="0"/>
          </a:p>
        </p:txBody>
      </p:sp>
      <p:sp>
        <p:nvSpPr>
          <p:cNvPr id="4" name="Content Placeholder 3"/>
          <p:cNvSpPr>
            <a:spLocks noGrp="1"/>
          </p:cNvSpPr>
          <p:nvPr>
            <p:ph idx="1"/>
          </p:nvPr>
        </p:nvSpPr>
        <p:spPr>
          <a:xfrm>
            <a:off x="971550" y="1131590"/>
            <a:ext cx="5328642" cy="3600400"/>
          </a:xfrm>
        </p:spPr>
        <p:txBody>
          <a:bodyPr>
            <a:normAutofit/>
          </a:bodyPr>
          <a:lstStyle/>
          <a:p>
            <a:endParaRPr lang="en-GB" sz="1800" b="1" dirty="0" smtClean="0"/>
          </a:p>
          <a:p>
            <a:endParaRPr lang="en-GB" sz="1800" b="1" dirty="0"/>
          </a:p>
          <a:p>
            <a:r>
              <a:rPr lang="en-GB" sz="1800" b="1" dirty="0" smtClean="0"/>
              <a:t>Infrastructure </a:t>
            </a:r>
            <a:r>
              <a:rPr lang="en-GB" sz="1800" b="1" dirty="0" smtClean="0"/>
              <a:t>delivery</a:t>
            </a:r>
          </a:p>
          <a:p>
            <a:endParaRPr lang="en-GB" sz="1800" b="1" dirty="0" smtClean="0"/>
          </a:p>
          <a:p>
            <a:r>
              <a:rPr lang="en-GB" sz="1800" b="1" dirty="0" smtClean="0"/>
              <a:t>Strategic Infrastructure Investment</a:t>
            </a:r>
          </a:p>
          <a:p>
            <a:endParaRPr lang="en-GB" sz="1800" b="1" dirty="0" smtClean="0"/>
          </a:p>
        </p:txBody>
      </p:sp>
    </p:spTree>
    <p:extLst>
      <p:ext uri="{BB962C8B-B14F-4D97-AF65-F5344CB8AC3E}">
        <p14:creationId xmlns:p14="http://schemas.microsoft.com/office/powerpoint/2010/main" val="1187037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737734-A911-40B0-8B9D-086B876628BD}" type="slidenum">
              <a:rPr lang="en-GB" smtClean="0"/>
              <a:pPr/>
              <a:t>16</a:t>
            </a:fld>
            <a:endParaRPr lang="en-GB"/>
          </a:p>
        </p:txBody>
      </p:sp>
      <p:sp>
        <p:nvSpPr>
          <p:cNvPr id="3" name="Title 2"/>
          <p:cNvSpPr>
            <a:spLocks noGrp="1"/>
          </p:cNvSpPr>
          <p:nvPr>
            <p:ph type="title"/>
          </p:nvPr>
        </p:nvSpPr>
        <p:spPr>
          <a:xfrm>
            <a:off x="971550" y="411163"/>
            <a:ext cx="6336754" cy="720427"/>
          </a:xfrm>
        </p:spPr>
        <p:txBody>
          <a:bodyPr>
            <a:normAutofit/>
          </a:bodyPr>
          <a:lstStyle/>
          <a:p>
            <a:r>
              <a:rPr lang="en-GB" sz="2800" dirty="0" smtClean="0"/>
              <a:t>And what’s it going to cost us?</a:t>
            </a:r>
            <a:endParaRPr lang="en-GB" sz="2800" dirty="0"/>
          </a:p>
        </p:txBody>
      </p:sp>
      <p:sp>
        <p:nvSpPr>
          <p:cNvPr id="4" name="Content Placeholder 3"/>
          <p:cNvSpPr>
            <a:spLocks noGrp="1"/>
          </p:cNvSpPr>
          <p:nvPr>
            <p:ph idx="1"/>
          </p:nvPr>
        </p:nvSpPr>
        <p:spPr>
          <a:xfrm>
            <a:off x="971550" y="1131590"/>
            <a:ext cx="5328642" cy="3600400"/>
          </a:xfrm>
        </p:spPr>
        <p:txBody>
          <a:bodyPr>
            <a:normAutofit/>
          </a:bodyPr>
          <a:lstStyle/>
          <a:p>
            <a:endParaRPr lang="en-GB" sz="1800" b="1" dirty="0" smtClean="0"/>
          </a:p>
          <a:p>
            <a:r>
              <a:rPr lang="en-GB" sz="1800" b="1" dirty="0" smtClean="0"/>
              <a:t>Certainty  </a:t>
            </a:r>
            <a:endParaRPr lang="en-GB" sz="1800" b="1" dirty="0"/>
          </a:p>
          <a:p>
            <a:pPr marL="914400" lvl="2" indent="0">
              <a:buNone/>
            </a:pPr>
            <a:r>
              <a:rPr lang="en-GB" sz="1600" b="1" dirty="0"/>
              <a:t>Know upfront what the costs are</a:t>
            </a:r>
          </a:p>
          <a:p>
            <a:pPr marL="914400" lvl="2" indent="0">
              <a:buNone/>
            </a:pPr>
            <a:r>
              <a:rPr lang="en-GB" sz="1600" b="1" dirty="0"/>
              <a:t>Quicker decision making</a:t>
            </a:r>
          </a:p>
          <a:p>
            <a:pPr marL="914400" lvl="2" indent="0">
              <a:buNone/>
            </a:pPr>
            <a:r>
              <a:rPr lang="en-GB" sz="1600" b="1" dirty="0"/>
              <a:t>Smoother planning process</a:t>
            </a:r>
          </a:p>
          <a:p>
            <a:pPr lvl="2"/>
            <a:endParaRPr lang="en-GB" b="1" dirty="0"/>
          </a:p>
          <a:p>
            <a:r>
              <a:rPr lang="en-GB" sz="1800" b="1" dirty="0"/>
              <a:t>Proportionate and economically viable</a:t>
            </a:r>
          </a:p>
          <a:p>
            <a:endParaRPr lang="en-GB" sz="1800" b="1" dirty="0"/>
          </a:p>
          <a:p>
            <a:endParaRPr lang="en-GB" sz="1800" b="1" dirty="0" smtClean="0"/>
          </a:p>
        </p:txBody>
      </p:sp>
    </p:spTree>
    <p:extLst>
      <p:ext uri="{BB962C8B-B14F-4D97-AF65-F5344CB8AC3E}">
        <p14:creationId xmlns:p14="http://schemas.microsoft.com/office/powerpoint/2010/main" val="1697370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D737734-A911-40B0-8B9D-086B876628BD}" type="slidenum">
              <a:rPr lang="en-GB" smtClean="0"/>
              <a:pPr/>
              <a:t>17</a:t>
            </a:fld>
            <a:endParaRPr lang="en-GB"/>
          </a:p>
        </p:txBody>
      </p:sp>
      <p:sp>
        <p:nvSpPr>
          <p:cNvPr id="3" name="Title 2"/>
          <p:cNvSpPr>
            <a:spLocks noGrp="1"/>
          </p:cNvSpPr>
          <p:nvPr>
            <p:ph type="title"/>
          </p:nvPr>
        </p:nvSpPr>
        <p:spPr>
          <a:xfrm>
            <a:off x="971550" y="411163"/>
            <a:ext cx="6336754" cy="720427"/>
          </a:xfrm>
        </p:spPr>
        <p:txBody>
          <a:bodyPr>
            <a:normAutofit fontScale="90000"/>
          </a:bodyPr>
          <a:lstStyle/>
          <a:p>
            <a:r>
              <a:rPr lang="en-GB" sz="2800" dirty="0" smtClean="0"/>
              <a:t>The time has come for this new conversation.</a:t>
            </a:r>
            <a:br>
              <a:rPr lang="en-GB" sz="2800" dirty="0" smtClean="0"/>
            </a:br>
            <a:endParaRPr lang="en-GB" sz="2800" dirty="0"/>
          </a:p>
        </p:txBody>
      </p:sp>
      <p:sp>
        <p:nvSpPr>
          <p:cNvPr id="6" name="TextBox 5"/>
          <p:cNvSpPr txBox="1"/>
          <p:nvPr/>
        </p:nvSpPr>
        <p:spPr>
          <a:xfrm>
            <a:off x="971600" y="4011910"/>
            <a:ext cx="4536504" cy="461665"/>
          </a:xfrm>
          <a:prstGeom prst="rect">
            <a:avLst/>
          </a:prstGeom>
          <a:noFill/>
        </p:spPr>
        <p:txBody>
          <a:bodyPr wrap="square" rtlCol="0">
            <a:spAutoFit/>
          </a:bodyPr>
          <a:lstStyle/>
          <a:p>
            <a:r>
              <a:rPr lang="en-GB" sz="2400" b="1" dirty="0" smtClean="0">
                <a:solidFill>
                  <a:schemeClr val="tx1">
                    <a:lumMod val="50000"/>
                    <a:lumOff val="50000"/>
                  </a:schemeClr>
                </a:solidFill>
                <a:effectLst>
                  <a:outerShdw blurRad="38100" dist="38100" dir="2700000" algn="tl">
                    <a:srgbClr val="000000">
                      <a:alpha val="43137"/>
                    </a:srgbClr>
                  </a:outerShdw>
                </a:effectLst>
                <a:latin typeface="+mj-lt"/>
              </a:rPr>
              <a:t>Are you ready?</a:t>
            </a:r>
            <a:endParaRPr lang="en-GB" sz="2400" b="1" dirty="0">
              <a:solidFill>
                <a:schemeClr val="tx1">
                  <a:lumMod val="50000"/>
                  <a:lumOff val="50000"/>
                </a:schemeClr>
              </a:solidFill>
              <a:effectLst>
                <a:outerShdw blurRad="38100" dist="38100" dir="2700000" algn="tl">
                  <a:srgbClr val="000000">
                    <a:alpha val="43137"/>
                  </a:srgbClr>
                </a:outerShdw>
              </a:effectLst>
              <a:latin typeface="+mj-lt"/>
            </a:endParaRPr>
          </a:p>
        </p:txBody>
      </p:sp>
      <p:pic>
        <p:nvPicPr>
          <p:cNvPr id="3074" name="Picture 2" descr="H:\MEMBER SERVICES\PHOTOS\NICOLA\0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987574"/>
            <a:ext cx="5202274" cy="2696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839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411163"/>
            <a:ext cx="5040610" cy="3384723"/>
          </a:xfrm>
        </p:spPr>
        <p:txBody>
          <a:bodyPr>
            <a:normAutofit fontScale="90000"/>
          </a:bodyPr>
          <a:lstStyle/>
          <a:p>
            <a:r>
              <a:rPr lang="en-GB" dirty="0" smtClean="0">
                <a:effectLst/>
              </a:rPr>
              <a:t/>
            </a:r>
            <a:br>
              <a:rPr lang="en-GB" dirty="0" smtClean="0">
                <a:effectLst/>
              </a:rPr>
            </a:br>
            <a:r>
              <a:rPr lang="en-GB" dirty="0">
                <a:effectLst/>
              </a:rPr>
              <a:t/>
            </a:r>
            <a:br>
              <a:rPr lang="en-GB" dirty="0">
                <a:effectLst/>
              </a:rPr>
            </a:br>
            <a:r>
              <a:rPr lang="en-GB" dirty="0" smtClean="0">
                <a:effectLst/>
              </a:rPr>
              <a:t>“ Good housing is important for individuals and families but also for wider society. </a:t>
            </a:r>
            <a:br>
              <a:rPr lang="en-GB" dirty="0" smtClean="0">
                <a:effectLst/>
              </a:rPr>
            </a:br>
            <a:r>
              <a:rPr lang="en-GB" dirty="0" smtClean="0">
                <a:effectLst/>
              </a:rPr>
              <a:t/>
            </a:r>
            <a:br>
              <a:rPr lang="en-GB" dirty="0" smtClean="0">
                <a:effectLst/>
              </a:rPr>
            </a:br>
            <a:r>
              <a:rPr lang="en-GB" dirty="0" smtClean="0">
                <a:effectLst/>
              </a:rPr>
              <a:t>It can support economic growth, promote strong, resilient communities and improve health. </a:t>
            </a:r>
            <a:br>
              <a:rPr lang="en-GB" dirty="0" smtClean="0">
                <a:effectLst/>
              </a:rPr>
            </a:br>
            <a:r>
              <a:rPr lang="en-GB" dirty="0" smtClean="0">
                <a:effectLst/>
              </a:rPr>
              <a:t/>
            </a:r>
            <a:br>
              <a:rPr lang="en-GB" dirty="0" smtClean="0">
                <a:effectLst/>
              </a:rPr>
            </a:br>
            <a:r>
              <a:rPr lang="en-GB" dirty="0" smtClean="0">
                <a:effectLst/>
              </a:rPr>
              <a:t>Links between housing and other policy areas at both national and local level should be stronger, to help improve the impact that good housing can make to our communities”</a:t>
            </a:r>
            <a:br>
              <a:rPr lang="en-GB" dirty="0" smtClean="0">
                <a:effectLst/>
              </a:rPr>
            </a:br>
            <a:r>
              <a:rPr lang="en-GB" sz="1600" dirty="0" smtClean="0">
                <a:effectLst/>
              </a:rPr>
              <a:t/>
            </a:r>
            <a:br>
              <a:rPr lang="en-GB" sz="1600" dirty="0" smtClean="0">
                <a:effectLst/>
              </a:rPr>
            </a:br>
            <a:r>
              <a:rPr lang="en-GB" dirty="0">
                <a:effectLst/>
              </a:rPr>
              <a:t/>
            </a:r>
            <a:br>
              <a:rPr lang="en-GB" dirty="0">
                <a:effectLst/>
              </a:rPr>
            </a:br>
            <a:endParaRPr lang="en-GB" dirty="0">
              <a:effectLst/>
            </a:endParaRPr>
          </a:p>
        </p:txBody>
      </p:sp>
      <p:sp>
        <p:nvSpPr>
          <p:cNvPr id="4" name="Slide Number Placeholder 3"/>
          <p:cNvSpPr>
            <a:spLocks noGrp="1"/>
          </p:cNvSpPr>
          <p:nvPr>
            <p:ph type="sldNum" sz="quarter" idx="12"/>
          </p:nvPr>
        </p:nvSpPr>
        <p:spPr/>
        <p:txBody>
          <a:bodyPr/>
          <a:lstStyle/>
          <a:p>
            <a:fld id="{4D737734-A911-40B0-8B9D-086B876628BD}" type="slidenum">
              <a:rPr lang="en-GB" smtClean="0"/>
              <a:pPr/>
              <a:t>18</a:t>
            </a:fld>
            <a:endParaRPr lang="en-GB"/>
          </a:p>
        </p:txBody>
      </p:sp>
      <p:sp>
        <p:nvSpPr>
          <p:cNvPr id="3" name="TextBox 2"/>
          <p:cNvSpPr txBox="1"/>
          <p:nvPr/>
        </p:nvSpPr>
        <p:spPr>
          <a:xfrm>
            <a:off x="899592" y="4011910"/>
            <a:ext cx="5400600" cy="523220"/>
          </a:xfrm>
          <a:prstGeom prst="rect">
            <a:avLst/>
          </a:prstGeom>
          <a:noFill/>
        </p:spPr>
        <p:txBody>
          <a:bodyPr wrap="square" rtlCol="0">
            <a:spAutoFit/>
          </a:bodyPr>
          <a:lstStyle/>
          <a:p>
            <a:r>
              <a:rPr lang="en-GB" sz="1400" b="1" dirty="0">
                <a:solidFill>
                  <a:schemeClr val="tx1">
                    <a:lumMod val="50000"/>
                    <a:lumOff val="50000"/>
                  </a:schemeClr>
                </a:solidFill>
                <a:latin typeface="+mj-lt"/>
              </a:rPr>
              <a:t>(John Baillie, Chair of the Accounts Commission, July 2013)</a:t>
            </a:r>
            <a:br>
              <a:rPr lang="en-GB" sz="1400" b="1" dirty="0">
                <a:solidFill>
                  <a:schemeClr val="tx1">
                    <a:lumMod val="50000"/>
                    <a:lumOff val="50000"/>
                  </a:schemeClr>
                </a:solidFill>
                <a:latin typeface="+mj-lt"/>
              </a:rPr>
            </a:br>
            <a:endParaRPr lang="en-GB" sz="1400" b="1" dirty="0">
              <a:solidFill>
                <a:schemeClr val="tx1">
                  <a:lumMod val="50000"/>
                  <a:lumOff val="50000"/>
                </a:schemeClr>
              </a:solidFill>
              <a:latin typeface="+mj-lt"/>
            </a:endParaRPr>
          </a:p>
        </p:txBody>
      </p:sp>
    </p:spTree>
    <p:extLst>
      <p:ext uri="{BB962C8B-B14F-4D97-AF65-F5344CB8AC3E}">
        <p14:creationId xmlns:p14="http://schemas.microsoft.com/office/powerpoint/2010/main" val="34340974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F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1970</TotalTime>
  <Words>264</Words>
  <Application>Microsoft Office PowerPoint</Application>
  <PresentationFormat>On-screen Show (16:9)</PresentationFormat>
  <Paragraphs>103</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ENABLING GROWTH THROUGH HOUSING</vt:lpstr>
      <vt:lpstr>Homes for  Scotland</vt:lpstr>
      <vt:lpstr>Housing Completions</vt:lpstr>
      <vt:lpstr>PowerPoint Presentation</vt:lpstr>
      <vt:lpstr>PowerPoint Presentation</vt:lpstr>
      <vt:lpstr>PowerPoint Presentation</vt:lpstr>
      <vt:lpstr>PowerPoint Presentation</vt:lpstr>
      <vt:lpstr>First Occupation Expenditure £5,000 per house </vt:lpstr>
      <vt:lpstr>CERTAINTY</vt:lpstr>
      <vt:lpstr>CERTAINTY</vt:lpstr>
      <vt:lpstr>How many houses are required?</vt:lpstr>
      <vt:lpstr>Where should they be built?</vt:lpstr>
      <vt:lpstr>PowerPoint Presentation</vt:lpstr>
      <vt:lpstr>When will they be available?</vt:lpstr>
      <vt:lpstr>And what’s it going to cost us?</vt:lpstr>
      <vt:lpstr>And what’s it going to cost us?</vt:lpstr>
      <vt:lpstr>The time has come for this new conversation. </vt:lpstr>
      <vt:lpstr>  “ Good housing is important for individuals and families but also for wider society.   It can support economic growth, promote strong, resilient communities and improve health.   Links between housing and other policy areas at both national and local level should be stronger, to help improve the impact that good housing can make to our communities”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Barton-Maynard</dc:creator>
  <cp:lastModifiedBy>Nicola Barclay</cp:lastModifiedBy>
  <cp:revision>83</cp:revision>
  <cp:lastPrinted>2015-06-08T16:54:24Z</cp:lastPrinted>
  <dcterms:created xsi:type="dcterms:W3CDTF">2015-02-27T12:49:32Z</dcterms:created>
  <dcterms:modified xsi:type="dcterms:W3CDTF">2015-06-08T16:59:09Z</dcterms:modified>
</cp:coreProperties>
</file>