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20"/>
  </p:handoutMasterIdLst>
  <p:sldIdLst>
    <p:sldId id="265" r:id="rId2"/>
    <p:sldId id="266" r:id="rId3"/>
    <p:sldId id="258" r:id="rId4"/>
    <p:sldId id="273" r:id="rId5"/>
    <p:sldId id="274" r:id="rId6"/>
    <p:sldId id="261" r:id="rId7"/>
    <p:sldId id="262" r:id="rId8"/>
    <p:sldId id="263" r:id="rId9"/>
    <p:sldId id="277" r:id="rId10"/>
    <p:sldId id="260" r:id="rId11"/>
    <p:sldId id="268" r:id="rId12"/>
    <p:sldId id="267" r:id="rId13"/>
    <p:sldId id="269" r:id="rId14"/>
    <p:sldId id="270" r:id="rId15"/>
    <p:sldId id="278" r:id="rId16"/>
    <p:sldId id="280" r:id="rId17"/>
    <p:sldId id="281" r:id="rId18"/>
    <p:sldId id="271" r:id="rId1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01F38-1EB1-4BD0-B527-9207E02CD33A}" type="datetimeFigureOut">
              <a:rPr lang="en-GB" smtClean="0"/>
              <a:pPr/>
              <a:t>08/06/2015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3D424-FACA-43F6-98FF-3B099391AF9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57191F-E6D6-4689-BDD5-11AB932B6AE2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D8B4B7-7686-48CB-B6A5-3AB637590B3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56DBAE-E5BE-4655-B0CA-67BCE11E6BE8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EA4199-C0AF-4477-AAA1-0B32D4C2A9B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FEBA0E-B6C3-42AA-8D9E-BA31D402305D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5DD80-3964-4044-BF37-A2F85E275D6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3D7083-A88A-4B8B-BF58-E829E8FF4543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734CA9-9F12-4267-AFE4-A5B64789FDE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D17D0E-8145-4830-8C2E-9F893D5D8339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8F4D1E-AB81-4C14-9907-F2B696DE5C8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6FCD2A-D48B-4628-9504-61FBCAE0B407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D0ED5-C5DD-4540-9774-C56372F2E89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3A737E-BE93-4A06-8E35-CCE94A1FD9E0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22A67-CB9F-48E1-8E4F-7F4FEF3B697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1C427-3543-4A05-AC7D-3EE400237B86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F072C1-E22C-47A6-930D-F98D0F5FD68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CE6198-B4F5-4F57-B35C-2E02A8A07AEF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A1006F54-D2A6-4987-9323-A9D424DDF0F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AD5EAC-7D53-4512-B8CE-D13302940CD8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FEC35-917D-46ED-9BAF-7F2D500B578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4085FA-FC20-437D-BF21-D61998C4A81A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38CB31-FA00-416B-A2C3-BE0DCD1F300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55D47D2F-3E53-46B9-A28E-0D56D4956C2D}" type="datetimeFigureOut">
              <a:rPr lang="en-GB" smtClean="0"/>
              <a:pPr>
                <a:defRPr/>
              </a:pPr>
              <a:t>08/06/2015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FAEFE82-68B2-497E-ABD1-A768CEE4431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1872207"/>
          </a:xfrm>
        </p:spPr>
        <p:txBody>
          <a:bodyPr/>
          <a:lstStyle/>
          <a:p>
            <a:r>
              <a:rPr lang="en-GB" sz="3600" dirty="0" smtClean="0"/>
              <a:t>Enabling growth through housing</a:t>
            </a:r>
            <a:endParaRPr lang="en-GB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12976"/>
            <a:ext cx="6400800" cy="3168352"/>
          </a:xfrm>
        </p:spPr>
        <p:txBody>
          <a:bodyPr>
            <a:normAutofit/>
          </a:bodyPr>
          <a:lstStyle/>
          <a:p>
            <a:r>
              <a:rPr lang="en-GB" sz="2800" b="1" dirty="0" smtClean="0"/>
              <a:t>Heads of Planning in Scotland</a:t>
            </a:r>
          </a:p>
          <a:p>
            <a:r>
              <a:rPr lang="en-GB" sz="2400" b="1" dirty="0" smtClean="0"/>
              <a:t>Annual Conference , 11/12 June 2015</a:t>
            </a:r>
          </a:p>
          <a:p>
            <a:r>
              <a:rPr lang="en-GB" sz="2800" b="1" dirty="0" smtClean="0"/>
              <a:t>Keith Anderson</a:t>
            </a:r>
          </a:p>
          <a:p>
            <a:r>
              <a:rPr lang="en-GB" sz="2400" b="1" dirty="0" smtClean="0"/>
              <a:t>CEO Port of Leith Housing Association, and</a:t>
            </a:r>
          </a:p>
          <a:p>
            <a:r>
              <a:rPr lang="en-GB" sz="2400" b="1" dirty="0" smtClean="0"/>
              <a:t>Chair of Chartered Institute of Housing in Scotland</a:t>
            </a:r>
          </a:p>
          <a:p>
            <a:r>
              <a:rPr lang="en-GB" sz="2400" b="1" dirty="0" smtClean="0"/>
              <a:t>19</a:t>
            </a:r>
            <a:r>
              <a:rPr lang="en-GB" sz="2400" b="1" baseline="30000" dirty="0" smtClean="0"/>
              <a:t>th</a:t>
            </a:r>
            <a:r>
              <a:rPr lang="en-GB" sz="2400" b="1" dirty="0" smtClean="0"/>
              <a:t> March 2015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Overview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800" dirty="0" smtClean="0"/>
          </a:p>
          <a:p>
            <a:r>
              <a:rPr lang="en-GB" sz="2400" dirty="0" err="1" smtClean="0"/>
              <a:t>Scotlands</a:t>
            </a:r>
            <a:r>
              <a:rPr lang="en-GB" sz="2400" dirty="0" smtClean="0"/>
              <a:t>’ housing strategy</a:t>
            </a:r>
          </a:p>
          <a:p>
            <a:r>
              <a:rPr lang="en-GB" sz="2400" dirty="0" smtClean="0"/>
              <a:t>Recent  performance  on new supply </a:t>
            </a:r>
          </a:p>
          <a:p>
            <a:r>
              <a:rPr lang="en-GB" sz="2400" dirty="0" smtClean="0"/>
              <a:t>The housing “system” we have and the one we need</a:t>
            </a:r>
          </a:p>
          <a:p>
            <a:r>
              <a:rPr lang="en-GB" sz="2400" dirty="0" smtClean="0"/>
              <a:t>The  new Joint Housing Delivery Plan for Scotland</a:t>
            </a:r>
          </a:p>
          <a:p>
            <a:r>
              <a:rPr lang="en-GB" sz="2400" dirty="0" smtClean="0"/>
              <a:t>A few conclusions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b="1" dirty="0" smtClean="0"/>
              <a:t>Housing Strategy/Policy in Scotland</a:t>
            </a:r>
            <a:br>
              <a:rPr lang="en-GB" sz="3200" b="1" dirty="0" smtClean="0"/>
            </a:br>
            <a:r>
              <a:rPr lang="en-GB" sz="3200" b="1" dirty="0" smtClean="0"/>
              <a:t>4 main strands over past 4 years</a:t>
            </a:r>
          </a:p>
        </p:txBody>
      </p:sp>
      <p:pic>
        <p:nvPicPr>
          <p:cNvPr id="3075" name="Content Placeholder 3" descr="P10702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78716"/>
            <a:ext cx="8229600" cy="45906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b="1" dirty="0" smtClean="0"/>
              <a:t>Reviews and critiques </a:t>
            </a:r>
            <a:endParaRPr lang="en-GB" sz="3200" b="1" dirty="0" smtClean="0"/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059479"/>
            <a:ext cx="8280920" cy="4609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National performance – purpose target</a:t>
            </a:r>
            <a:br>
              <a:rPr lang="en-GB" sz="3200" b="1" dirty="0" smtClean="0"/>
            </a:br>
            <a:r>
              <a:rPr lang="en-GB" sz="3200" b="1" dirty="0" smtClean="0"/>
              <a:t>“Increase the number of new homes”</a:t>
            </a:r>
            <a:endParaRPr lang="en-GB" sz="3200" b="1" dirty="0"/>
          </a:p>
        </p:txBody>
      </p:sp>
      <p:pic>
        <p:nvPicPr>
          <p:cNvPr id="1026" name="Picture 2" descr="H:\suppy performance table Scot go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00731" y="1935163"/>
            <a:ext cx="6742537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1736725"/>
            <a:ext cx="8194675" cy="471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800"/>
          </a:xfrm>
        </p:spPr>
        <p:txBody>
          <a:bodyPr/>
          <a:lstStyle/>
          <a:p>
            <a:pPr eaLnBrk="1" hangingPunct="1"/>
            <a:r>
              <a:rPr lang="en-GB" sz="3200" b="1" dirty="0" smtClean="0"/>
              <a:t>New supply (all sector) performance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idx="1"/>
          </p:nvPr>
        </p:nvSpPr>
        <p:spPr>
          <a:xfrm>
            <a:off x="457200" y="1998663"/>
            <a:ext cx="8229600" cy="4525962"/>
          </a:xfrm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844675"/>
            <a:ext cx="78136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b="1" dirty="0" smtClean="0"/>
              <a:t>New supply (private sector) performance</a:t>
            </a:r>
          </a:p>
        </p:txBody>
      </p:sp>
      <p:sp>
        <p:nvSpPr>
          <p:cNvPr id="6148" name="Content Placeholder 3"/>
          <p:cNvSpPr>
            <a:spLocks noGrp="1"/>
          </p:cNvSpPr>
          <p:nvPr>
            <p:ph idx="1"/>
          </p:nvPr>
        </p:nvSpPr>
        <p:spPr>
          <a:xfrm>
            <a:off x="611560" y="1916831"/>
            <a:ext cx="8280920" cy="4536357"/>
          </a:xfrm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254250"/>
            <a:ext cx="8424863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b="1" dirty="0" smtClean="0"/>
              <a:t>New supply (RSL/LA) performance</a:t>
            </a:r>
          </a:p>
        </p:txBody>
      </p:sp>
      <p:sp>
        <p:nvSpPr>
          <p:cNvPr id="7172" name="Content Placeholder 3"/>
          <p:cNvSpPr>
            <a:spLocks noGrp="1"/>
          </p:cNvSpPr>
          <p:nvPr>
            <p:ph idx="1"/>
          </p:nvPr>
        </p:nvSpPr>
        <p:spPr>
          <a:xfrm>
            <a:off x="457200" y="1998663"/>
            <a:ext cx="8229600" cy="4525962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Outturn new affordable housing supply</a:t>
            </a:r>
            <a:endParaRPr lang="en-GB" sz="3200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015202"/>
            <a:ext cx="8229600" cy="4229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b="1" dirty="0" smtClean="0"/>
              <a:t>Audit Scotland (2014) – need and complexity</a:t>
            </a:r>
          </a:p>
        </p:txBody>
      </p:sp>
      <p:pic>
        <p:nvPicPr>
          <p:cNvPr id="4099" name="Content Placeholder 3" descr="P10702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63079" y="1935163"/>
            <a:ext cx="6017842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Current housing “system” wide issues to address 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2400" dirty="0" smtClean="0"/>
              <a:t>Works for some (private owners/social renters) but crisis for large growing numbers (many private renters/many young people/homeless/waiting list) .</a:t>
            </a:r>
          </a:p>
          <a:p>
            <a:r>
              <a:rPr lang="en-GB" sz="2400" dirty="0" smtClean="0"/>
              <a:t>Planners are gatekeepers of the market – the cost of restricting housing supply is higher prices felt by ALL.</a:t>
            </a:r>
          </a:p>
          <a:p>
            <a:r>
              <a:rPr lang="en-GB" sz="2400" dirty="0" smtClean="0"/>
              <a:t>House prices vary by up to 80% for the same house depending on where it is built = disparity interferes with peoples ability to access the job market = wrong outcome for sustainable development and social justice!</a:t>
            </a:r>
          </a:p>
          <a:p>
            <a:r>
              <a:rPr lang="en-GB" sz="2400" dirty="0" smtClean="0"/>
              <a:t>An effective, flexible housing system reduces the volatility of house prices to buy and rent.</a:t>
            </a:r>
          </a:p>
          <a:p>
            <a:r>
              <a:rPr lang="en-GB" sz="2400" dirty="0" smtClean="0"/>
              <a:t>The price of land and its supply is </a:t>
            </a:r>
            <a:r>
              <a:rPr lang="en-GB" sz="2400" b="1" dirty="0" smtClean="0"/>
              <a:t>the </a:t>
            </a:r>
            <a:r>
              <a:rPr lang="en-GB" sz="2400" dirty="0" smtClean="0"/>
              <a:t>key variable.</a:t>
            </a:r>
          </a:p>
          <a:p>
            <a:r>
              <a:rPr lang="en-GB" sz="2400" dirty="0" smtClean="0"/>
              <a:t>Land Reform Review Group report (Part 5) is required reading.</a:t>
            </a:r>
          </a:p>
          <a:p>
            <a:r>
              <a:rPr lang="en-GB" sz="2400" dirty="0" smtClean="0"/>
              <a:t>Kate Barker, “Housing – where is the plan?”   -  </a:t>
            </a:r>
            <a:r>
              <a:rPr lang="en-GB" sz="2400" dirty="0" smtClean="0"/>
              <a:t>another must </a:t>
            </a:r>
            <a:r>
              <a:rPr lang="en-GB" sz="2400" dirty="0" smtClean="0"/>
              <a:t>read.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The housing “system” we need </a:t>
            </a:r>
            <a:br>
              <a:rPr lang="en-GB" sz="3200" b="1" dirty="0" smtClean="0"/>
            </a:br>
            <a:r>
              <a:rPr lang="en-GB" sz="3200" b="1" dirty="0" smtClean="0"/>
              <a:t>= one that works for everyone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482" name="Picture 2" descr="C:\Users\keith.anderson\AppData\Local\Microsoft\Windows\Temporary Internet Files\Content.Outlook\3VH1ZT52\Election prioriti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94517"/>
            <a:ext cx="8964488" cy="5166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/>
              <a:t>Housing need and demand for the next generation  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000" dirty="0" smtClean="0"/>
          </a:p>
          <a:p>
            <a:r>
              <a:rPr lang="en-GB" sz="2000" dirty="0" smtClean="0"/>
              <a:t>330,000 new households forming over next 25 years  = new supply of c30,000 homes per year for a sustained period including 1/3 affordable for below average income households</a:t>
            </a:r>
          </a:p>
          <a:p>
            <a:r>
              <a:rPr lang="en-GB" sz="2000" dirty="0" smtClean="0"/>
              <a:t>c 40% households in Scotland experiencing fuel poverty  =  renewed focus  needed to tackle disrepair in private sector and drive up standards.</a:t>
            </a:r>
          </a:p>
          <a:p>
            <a:r>
              <a:rPr lang="en-GB" sz="2000" dirty="0" smtClean="0"/>
              <a:t>Growth of 75+ yr olds from 13% now to 20% of total population in 20 years time = new and different ways to support independent living to prevent </a:t>
            </a:r>
            <a:r>
              <a:rPr lang="en-GB" sz="2000" dirty="0" smtClean="0"/>
              <a:t>and reduce public </a:t>
            </a:r>
            <a:r>
              <a:rPr lang="en-GB" sz="2000" dirty="0" smtClean="0"/>
              <a:t>spending on acute/emergency services.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/>
              <a:t>Joint Housing Delivery Plan for Scotland 2015-2020 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en-GB" sz="2800" i="1" dirty="0" smtClean="0"/>
              <a:t>“</a:t>
            </a:r>
            <a:r>
              <a:rPr lang="en-GB" sz="2400" i="1" dirty="0" smtClean="0"/>
              <a:t>We require behaviour change, better collaboration and information, and better use of resources” </a:t>
            </a:r>
          </a:p>
          <a:p>
            <a:pPr marL="514350" indent="-514350">
              <a:buNone/>
            </a:pPr>
            <a:r>
              <a:rPr lang="en-GB" sz="2400" i="1" dirty="0" smtClean="0"/>
              <a:t>Focus on where there is systemic failure and blockages to progress in order to secure improved outcomes.</a:t>
            </a:r>
          </a:p>
          <a:p>
            <a:pPr marL="514350" indent="-514350">
              <a:buNone/>
            </a:pPr>
            <a:r>
              <a:rPr lang="en-GB" sz="2400" i="1" dirty="0" smtClean="0"/>
              <a:t>Published on 3</a:t>
            </a:r>
            <a:r>
              <a:rPr lang="en-GB" sz="2400" i="1" baseline="30000" dirty="0" smtClean="0"/>
              <a:t>rd</a:t>
            </a:r>
            <a:r>
              <a:rPr lang="en-GB" sz="2400" i="1" dirty="0" smtClean="0"/>
              <a:t> June 2015</a:t>
            </a:r>
          </a:p>
          <a:p>
            <a:pPr marL="514350" indent="-514350">
              <a:buNone/>
            </a:pPr>
            <a:r>
              <a:rPr lang="en-GB" sz="2400" b="1" dirty="0" smtClean="0"/>
              <a:t>2 Main themes;</a:t>
            </a:r>
          </a:p>
          <a:p>
            <a:pPr marL="514350" indent="-514350"/>
            <a:r>
              <a:rPr lang="en-GB" sz="2400" b="1" dirty="0" smtClean="0"/>
              <a:t>Home and Place </a:t>
            </a:r>
            <a:r>
              <a:rPr lang="en-GB" sz="2400" dirty="0" smtClean="0"/>
              <a:t>– 20 actions which focus on supply, investment and planning (13), sustainability (3) and place making(4) .</a:t>
            </a:r>
          </a:p>
          <a:p>
            <a:pPr marL="514350" indent="-514350"/>
            <a:r>
              <a:rPr lang="en-GB" sz="2400" b="1" dirty="0" smtClean="0"/>
              <a:t>Housing Journey and Support </a:t>
            </a:r>
            <a:r>
              <a:rPr lang="en-GB" sz="2400" dirty="0" smtClean="0"/>
              <a:t>–  14 actions which focus on independent living (5), housing options (4), and the private rented sector (5).</a:t>
            </a:r>
          </a:p>
          <a:p>
            <a:pPr marL="514350" indent="-514350"/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2 actions for Heads of Planning to take lead on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GB" sz="2400" dirty="0" smtClean="0"/>
          </a:p>
          <a:p>
            <a:r>
              <a:rPr lang="en-GB" sz="2400" b="1" dirty="0" smtClean="0"/>
              <a:t>Action 4 </a:t>
            </a:r>
            <a:r>
              <a:rPr lang="en-GB" sz="2400" dirty="0" smtClean="0"/>
              <a:t>– </a:t>
            </a:r>
            <a:r>
              <a:rPr lang="en-GB" sz="2400" i="1" dirty="0" smtClean="0"/>
              <a:t>recommend improvements in communication and joint planning between infrastructure agencies at a local level, including a mutual understanding of capacities, thresholds and investment timescales – by end 2015</a:t>
            </a:r>
          </a:p>
          <a:p>
            <a:pPr>
              <a:buNone/>
            </a:pPr>
            <a:r>
              <a:rPr lang="en-GB" sz="2400" dirty="0" smtClean="0"/>
              <a:t>Desired outcome  = increase pace of housing supply through infrastructure investment which supports housing development.</a:t>
            </a:r>
          </a:p>
          <a:p>
            <a:r>
              <a:rPr lang="en-GB" sz="2400" b="1" dirty="0" smtClean="0"/>
              <a:t>Action 11 </a:t>
            </a:r>
            <a:r>
              <a:rPr lang="en-GB" sz="2400" dirty="0" smtClean="0"/>
              <a:t>– </a:t>
            </a:r>
            <a:r>
              <a:rPr lang="en-GB" sz="2400" i="1" dirty="0" smtClean="0"/>
              <a:t>improve understanding of the planning process through support in the pre application process and raising the quality of applications – guidance and training done by 2016</a:t>
            </a:r>
          </a:p>
          <a:p>
            <a:pPr>
              <a:buNone/>
            </a:pPr>
            <a:r>
              <a:rPr lang="en-GB" sz="2400" dirty="0" smtClean="0"/>
              <a:t>Desired outcome  = more homes delivered by SME builders.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/>
              <a:t>3 actions for Heads of Planning to support delivery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2400" dirty="0" smtClean="0"/>
              <a:t>Identified partner to support delivery with ;</a:t>
            </a:r>
          </a:p>
          <a:p>
            <a:pPr>
              <a:buNone/>
            </a:pPr>
            <a:r>
              <a:rPr lang="en-GB" sz="2400" b="1" dirty="0" smtClean="0"/>
              <a:t>Action 7</a:t>
            </a:r>
            <a:r>
              <a:rPr lang="en-GB" sz="2400" dirty="0" smtClean="0"/>
              <a:t> – </a:t>
            </a:r>
            <a:r>
              <a:rPr lang="en-GB" sz="2400" i="1" dirty="0" smtClean="0"/>
              <a:t>pilot and share a range of approaches for development plans using mapping techniques to support and encourage more engagement by communities – pilot authority identified by Summer 2015.</a:t>
            </a:r>
          </a:p>
          <a:p>
            <a:pPr>
              <a:buNone/>
            </a:pPr>
            <a:r>
              <a:rPr lang="en-GB" sz="2400" dirty="0" smtClean="0"/>
              <a:t>Desired outcome = more public support for housing development and buy in to long term visions for communities and places</a:t>
            </a:r>
          </a:p>
          <a:p>
            <a:pPr>
              <a:buNone/>
            </a:pPr>
            <a:r>
              <a:rPr lang="en-GB" sz="2400" b="1" dirty="0" smtClean="0"/>
              <a:t>Action 9</a:t>
            </a:r>
            <a:r>
              <a:rPr lang="en-GB" sz="2400" dirty="0" smtClean="0"/>
              <a:t> – </a:t>
            </a:r>
            <a:r>
              <a:rPr lang="en-GB" sz="2400" i="1" dirty="0" smtClean="0"/>
              <a:t>Agree and promote the use of more robust, realistic and consistent definition of effectiveness – joint understanding agreed by Summer 2015.</a:t>
            </a:r>
          </a:p>
          <a:p>
            <a:pPr>
              <a:buNone/>
            </a:pPr>
            <a:r>
              <a:rPr lang="en-GB" sz="2400" dirty="0" smtClean="0"/>
              <a:t>Desired outcome = public and private sector agreement on a definition of effective land supply and more housing projects proceeding with better information</a:t>
            </a:r>
          </a:p>
          <a:p>
            <a:pPr>
              <a:buNone/>
            </a:pPr>
            <a:r>
              <a:rPr lang="en-GB" sz="2400" b="1" dirty="0" smtClean="0"/>
              <a:t>Action 10 </a:t>
            </a:r>
            <a:r>
              <a:rPr lang="en-GB" sz="2400" dirty="0" smtClean="0"/>
              <a:t>– </a:t>
            </a:r>
            <a:r>
              <a:rPr lang="en-GB" sz="2400" i="1" dirty="0" smtClean="0"/>
              <a:t>Feed into report and recommendations following up Land Reform Review report and RICS report on CPOs and land assembly – scope recommendations and alternatives by Summer 2015.</a:t>
            </a:r>
          </a:p>
          <a:p>
            <a:pPr>
              <a:buNone/>
            </a:pPr>
            <a:r>
              <a:rPr lang="en-GB" sz="2400" dirty="0" smtClean="0"/>
              <a:t>Desired outcome = </a:t>
            </a:r>
            <a:r>
              <a:rPr lang="en-GB" sz="2400" dirty="0" err="1" smtClean="0"/>
              <a:t>recoms</a:t>
            </a:r>
            <a:r>
              <a:rPr lang="en-GB" sz="2400" dirty="0" smtClean="0"/>
              <a:t>. re use of CPOs and Land assembly measures which can then be used to further facilitate housing development and regeneration.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/>
              <a:t>Conclusion – reasonable progress but...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</a:t>
            </a:r>
            <a:r>
              <a:rPr lang="en-GB" dirty="0" smtClean="0"/>
              <a:t>nadequate </a:t>
            </a:r>
            <a:r>
              <a:rPr lang="en-GB" dirty="0" smtClean="0"/>
              <a:t>investment in </a:t>
            </a:r>
            <a:r>
              <a:rPr lang="en-GB" b="1" dirty="0" smtClean="0"/>
              <a:t>enabling and supporting</a:t>
            </a:r>
            <a:r>
              <a:rPr lang="en-GB" dirty="0" smtClean="0"/>
              <a:t> infrastructure.</a:t>
            </a:r>
          </a:p>
          <a:p>
            <a:r>
              <a:rPr lang="en-GB" dirty="0" smtClean="0"/>
              <a:t>P</a:t>
            </a:r>
            <a:r>
              <a:rPr lang="en-GB" dirty="0" smtClean="0"/>
              <a:t>oor/limited </a:t>
            </a:r>
            <a:r>
              <a:rPr lang="en-GB" dirty="0" smtClean="0"/>
              <a:t>effective land assembly mechanisms being applied to address the </a:t>
            </a:r>
            <a:r>
              <a:rPr lang="en-GB" b="1" dirty="0" smtClean="0"/>
              <a:t>generational</a:t>
            </a:r>
            <a:r>
              <a:rPr lang="en-GB" dirty="0" smtClean="0"/>
              <a:t> </a:t>
            </a:r>
            <a:r>
              <a:rPr lang="en-GB" b="1" dirty="0" smtClean="0"/>
              <a:t>effort </a:t>
            </a:r>
            <a:r>
              <a:rPr lang="en-GB" dirty="0" smtClean="0"/>
              <a:t>needed to meet housing need and demand.</a:t>
            </a:r>
          </a:p>
          <a:p>
            <a:r>
              <a:rPr lang="en-GB" dirty="0" smtClean="0"/>
              <a:t>L</a:t>
            </a:r>
            <a:r>
              <a:rPr lang="en-GB" dirty="0" smtClean="0"/>
              <a:t>ack </a:t>
            </a:r>
            <a:r>
              <a:rPr lang="en-GB" dirty="0" smtClean="0"/>
              <a:t>of financial capacity within many providers of affordable housing in operating context of ongoing subsidy constraint and higher cost of finance.</a:t>
            </a:r>
          </a:p>
          <a:p>
            <a:r>
              <a:rPr lang="en-GB" dirty="0" smtClean="0"/>
              <a:t>L</a:t>
            </a:r>
            <a:r>
              <a:rPr lang="en-GB" dirty="0" smtClean="0"/>
              <a:t>ack </a:t>
            </a:r>
            <a:r>
              <a:rPr lang="en-GB" dirty="0" smtClean="0"/>
              <a:t>of players – attitude and behaviours of some large developers may have short term economic logic but not in the wider public interest.</a:t>
            </a:r>
            <a:endParaRPr lang="en-GB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b="1" dirty="0" smtClean="0"/>
              <a:t>Thank you for listening</a:t>
            </a:r>
            <a:endParaRPr lang="en-GB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/>
              <a:t>Contact</a:t>
            </a:r>
          </a:p>
          <a:p>
            <a:r>
              <a:rPr lang="en-GB" b="1" dirty="0" smtClean="0"/>
              <a:t>keith.anderson@polha.co.uk</a:t>
            </a:r>
            <a:endParaRPr lang="en-GB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1113</TotalTime>
  <Words>835</Words>
  <Application>Microsoft Office PowerPoint</Application>
  <PresentationFormat>On-screen Show (4:3)</PresentationFormat>
  <Paragraphs>66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Enabling growth through housing</vt:lpstr>
      <vt:lpstr>Overview</vt:lpstr>
      <vt:lpstr>Housing Strategy/Policy in Scotland 4 main strands over past 4 years</vt:lpstr>
      <vt:lpstr>Reviews and critiques </vt:lpstr>
      <vt:lpstr>National performance – purpose target “Increase the number of new homes”</vt:lpstr>
      <vt:lpstr>New supply (all sector) performance</vt:lpstr>
      <vt:lpstr>New supply (private sector) performance</vt:lpstr>
      <vt:lpstr>New supply (RSL/LA) performance</vt:lpstr>
      <vt:lpstr>Outturn new affordable housing supply</vt:lpstr>
      <vt:lpstr>Audit Scotland (2014) – need and complexity</vt:lpstr>
      <vt:lpstr>Current housing “system” wide issues to address </vt:lpstr>
      <vt:lpstr>The housing “system” we need  = one that works for everyone</vt:lpstr>
      <vt:lpstr>Housing need and demand for the next generation  </vt:lpstr>
      <vt:lpstr>Joint Housing Delivery Plan for Scotland 2015-2020 </vt:lpstr>
      <vt:lpstr>2 actions for Heads of Planning to take lead on</vt:lpstr>
      <vt:lpstr>3 actions for Heads of Planning to support delivery</vt:lpstr>
      <vt:lpstr>Conclusion – reasonable progress but...</vt:lpstr>
      <vt:lpstr>Thank you for listening</vt:lpstr>
    </vt:vector>
  </TitlesOfParts>
  <Company>Port of Leith Housing Association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Jackie.Grant</dc:creator>
  <cp:lastModifiedBy>Keith.Anderson</cp:lastModifiedBy>
  <cp:revision>26</cp:revision>
  <dcterms:created xsi:type="dcterms:W3CDTF">2014-12-08T15:28:35Z</dcterms:created>
  <dcterms:modified xsi:type="dcterms:W3CDTF">2015-06-08T14:16:04Z</dcterms:modified>
</cp:coreProperties>
</file>